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2" r:id="rId2"/>
    <p:sldId id="283" r:id="rId3"/>
    <p:sldId id="269" r:id="rId4"/>
    <p:sldId id="270" r:id="rId5"/>
    <p:sldId id="271" r:id="rId6"/>
    <p:sldId id="256" r:id="rId7"/>
    <p:sldId id="267" r:id="rId8"/>
    <p:sldId id="260" r:id="rId9"/>
    <p:sldId id="261" r:id="rId10"/>
    <p:sldId id="263" r:id="rId11"/>
    <p:sldId id="268" r:id="rId12"/>
    <p:sldId id="272" r:id="rId13"/>
    <p:sldId id="257" r:id="rId14"/>
    <p:sldId id="258" r:id="rId15"/>
    <p:sldId id="259" r:id="rId16"/>
    <p:sldId id="265" r:id="rId17"/>
    <p:sldId id="266" r:id="rId18"/>
    <p:sldId id="278" r:id="rId19"/>
    <p:sldId id="275" r:id="rId20"/>
    <p:sldId id="276" r:id="rId21"/>
    <p:sldId id="277" r:id="rId22"/>
    <p:sldId id="281" r:id="rId23"/>
    <p:sldId id="274" r:id="rId24"/>
    <p:sldId id="280" r:id="rId25"/>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473"/>
    <p:restoredTop sz="94745"/>
  </p:normalViewPr>
  <p:slideViewPr>
    <p:cSldViewPr snapToGrid="0" snapToObjects="1">
      <p:cViewPr varScale="1">
        <p:scale>
          <a:sx n="95" d="100"/>
          <a:sy n="95" d="100"/>
        </p:scale>
        <p:origin x="192"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60.png>
</file>

<file path=ppt/media/image17.png>
</file>

<file path=ppt/media/image170.png>
</file>

<file path=ppt/media/image18.png>
</file>

<file path=ppt/media/image18.tiff>
</file>

<file path=ppt/media/image19.png>
</file>

<file path=ppt/media/image19.tiff>
</file>

<file path=ppt/media/image2.png>
</file>

<file path=ppt/media/image2.tiff>
</file>

<file path=ppt/media/image20.png>
</file>

<file path=ppt/media/image21.png>
</file>

<file path=ppt/media/image22.png>
</file>

<file path=ppt/media/image23.png>
</file>

<file path=ppt/media/image3.png>
</file>

<file path=ppt/media/image4.png>
</file>

<file path=ppt/media/image5.png>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A9A56-4B79-274E-97F6-E48501E59E9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1820A659-FE78-E74D-9D25-8CA4AC0E75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C50515D8-F658-D34D-9C4B-DA253DCE5981}"/>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68CAA5BB-EAAA-4C4A-B755-F2333BB0361A}"/>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72B68056-E944-6749-AA19-178E12C4B32D}"/>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407032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0FAE6-FC5C-754F-AB05-BB0A47758917}"/>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DF29CE46-1EC9-1B49-AEF0-FC7A09771C6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1BAFF373-2F0D-9144-8180-EEF84498C4F8}"/>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BDC23AF8-7E89-8E44-8248-8EA2437C4B38}"/>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DC5EEB41-EEC9-D14C-A8EB-76E6E40509E3}"/>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4247839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5C77C6-1FC5-AE4C-BDD8-6AB135C0860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14B54ED6-D72B-AD4F-93AB-785F1B9FF70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11DE700F-978D-9945-A903-34B6F9E958E6}"/>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95995B55-0BD4-0043-A667-C8DF28963FFA}"/>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7AE50E88-5E1D-AA44-ABB0-59FC15555234}"/>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663677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F7669-84CF-BC43-BC71-6543DF4F8191}"/>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7B4926C0-34C7-F645-B61F-9A1F21066C4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484A6001-1228-5740-8962-76BE246727E2}"/>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894DA326-AD35-514E-A5ED-0AF58154B32C}"/>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42C276AF-3C76-CD48-AE4B-2BE3F175C9E2}"/>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152649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8FA3-0E16-C541-AA26-4371613E041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7E251F1C-CDA7-8045-BD02-DB3B794497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4FA0F79-E72D-5A4E-A90E-3CC0E99F95F3}"/>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D75DA29F-84FE-7A4B-B4EC-CF3C4BB6D6D3}"/>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58E27B74-8892-1646-A667-8015CEAC9D32}"/>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349916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0A52-52D2-ED4A-B2A9-1F901DEB1982}"/>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C7EF9904-1039-F246-8719-FEA5C551C41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49484EDE-1BBC-3B4F-B137-22E167C557E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C279AF5F-65A5-EE4A-A042-EB7C9421CB9C}"/>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6" name="Footer Placeholder 5">
            <a:extLst>
              <a:ext uri="{FF2B5EF4-FFF2-40B4-BE49-F238E27FC236}">
                <a16:creationId xmlns:a16="http://schemas.microsoft.com/office/drawing/2014/main" id="{98466B22-5F78-D345-A715-EC0570F85DFA}"/>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8EE900F5-AE7A-2642-B933-39E8C8256E83}"/>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1186275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75A98-B75A-E349-8F6F-919FFD814CFC}"/>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EEB8B45B-C800-2C48-940C-C0C80AD9C0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BE8C1C5-01CC-6A4E-A7A6-163907F5C18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05A65173-6369-6C4E-8F01-3D83933DB3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DD67523-3388-774E-9513-7BB3D6894DD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7C769286-4F26-AD41-AF77-405AF2CE2FA3}"/>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8" name="Footer Placeholder 7">
            <a:extLst>
              <a:ext uri="{FF2B5EF4-FFF2-40B4-BE49-F238E27FC236}">
                <a16:creationId xmlns:a16="http://schemas.microsoft.com/office/drawing/2014/main" id="{CCBA8945-AB1A-3E4A-BE1F-257552515206}"/>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47A38F37-7280-B34F-9D9B-A2059355F600}"/>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174813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A869F-BC2F-C946-BD94-40399941F157}"/>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A5016186-63A2-CF4B-97CA-656386D841CD}"/>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4" name="Footer Placeholder 3">
            <a:extLst>
              <a:ext uri="{FF2B5EF4-FFF2-40B4-BE49-F238E27FC236}">
                <a16:creationId xmlns:a16="http://schemas.microsoft.com/office/drawing/2014/main" id="{9A981B41-5400-BD4F-9CD2-DDD1F1EB0223}"/>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8670ED0C-AF1E-AE4B-AC6C-3DD8F9B3EAC0}"/>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190150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FBCEA5-9DD1-DB49-88E0-0BB0AE8DF0F8}"/>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3" name="Footer Placeholder 2">
            <a:extLst>
              <a:ext uri="{FF2B5EF4-FFF2-40B4-BE49-F238E27FC236}">
                <a16:creationId xmlns:a16="http://schemas.microsoft.com/office/drawing/2014/main" id="{3B3C5CEA-F1AC-2D47-AF4E-8BCBEF0A3739}"/>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77F4033D-EBEA-844E-9876-33ADC7E2CFF3}"/>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57195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68488-3360-9A44-9E26-6B010CB3305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E15FED70-E26A-B649-ACCE-BFE4C7CEDD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A6B796C8-88DF-A64C-AE00-9E81EF467A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1CC17F0-810A-F247-9BC8-84A22CCB7B90}"/>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6" name="Footer Placeholder 5">
            <a:extLst>
              <a:ext uri="{FF2B5EF4-FFF2-40B4-BE49-F238E27FC236}">
                <a16:creationId xmlns:a16="http://schemas.microsoft.com/office/drawing/2014/main" id="{D65C0D4A-CFC3-574F-9A83-74E0A6B18048}"/>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B78C74EA-6AB4-7148-BE7F-9055B219F62B}"/>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542564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7851F-3553-3F4C-B258-040C52C8C80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0BC0381C-AA96-D245-8D99-C14AC322DB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BA706AF4-F2EA-0840-81C8-A46F881164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D0319FB-2729-5344-8528-60F8E83EC98D}"/>
              </a:ext>
            </a:extLst>
          </p:cNvPr>
          <p:cNvSpPr>
            <a:spLocks noGrp="1"/>
          </p:cNvSpPr>
          <p:nvPr>
            <p:ph type="dt" sz="half" idx="10"/>
          </p:nvPr>
        </p:nvSpPr>
        <p:spPr/>
        <p:txBody>
          <a:bodyPr/>
          <a:lstStyle/>
          <a:p>
            <a:fld id="{ACF6B81F-2BEE-1C4B-AF5A-A159FE15D526}" type="datetimeFigureOut">
              <a:rPr lang="en-CH" smtClean="0"/>
              <a:t>01.04.20</a:t>
            </a:fld>
            <a:endParaRPr lang="en-CH"/>
          </a:p>
        </p:txBody>
      </p:sp>
      <p:sp>
        <p:nvSpPr>
          <p:cNvPr id="6" name="Footer Placeholder 5">
            <a:extLst>
              <a:ext uri="{FF2B5EF4-FFF2-40B4-BE49-F238E27FC236}">
                <a16:creationId xmlns:a16="http://schemas.microsoft.com/office/drawing/2014/main" id="{FD90E779-FD98-964F-841D-7A686381BA98}"/>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7D44412A-A11B-884C-8E6D-A0A6EA8FDEC5}"/>
              </a:ext>
            </a:extLst>
          </p:cNvPr>
          <p:cNvSpPr>
            <a:spLocks noGrp="1"/>
          </p:cNvSpPr>
          <p:nvPr>
            <p:ph type="sldNum" sz="quarter" idx="12"/>
          </p:nvPr>
        </p:nvSpPr>
        <p:spPr/>
        <p:txBody>
          <a:bodyPr/>
          <a:lstStyle/>
          <a:p>
            <a:fld id="{4D3E1BB0-E838-4C49-8182-0FF26E0928E1}" type="slidenum">
              <a:rPr lang="en-CH" smtClean="0"/>
              <a:t>‹#›</a:t>
            </a:fld>
            <a:endParaRPr lang="en-CH"/>
          </a:p>
        </p:txBody>
      </p:sp>
    </p:spTree>
    <p:extLst>
      <p:ext uri="{BB962C8B-B14F-4D97-AF65-F5344CB8AC3E}">
        <p14:creationId xmlns:p14="http://schemas.microsoft.com/office/powerpoint/2010/main" val="2453198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65BAD4-4108-FC42-920D-1CF0BA99A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911EFBBF-3472-0949-9A4F-896F9A3C2F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B64310BC-AA17-6D44-AED7-154A49020D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F6B81F-2BEE-1C4B-AF5A-A159FE15D526}" type="datetimeFigureOut">
              <a:rPr lang="en-CH" smtClean="0"/>
              <a:t>01.04.20</a:t>
            </a:fld>
            <a:endParaRPr lang="en-CH"/>
          </a:p>
        </p:txBody>
      </p:sp>
      <p:sp>
        <p:nvSpPr>
          <p:cNvPr id="5" name="Footer Placeholder 4">
            <a:extLst>
              <a:ext uri="{FF2B5EF4-FFF2-40B4-BE49-F238E27FC236}">
                <a16:creationId xmlns:a16="http://schemas.microsoft.com/office/drawing/2014/main" id="{F7662766-8DBB-B04E-BE41-FD3C0738A9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H"/>
          </a:p>
        </p:txBody>
      </p:sp>
      <p:sp>
        <p:nvSpPr>
          <p:cNvPr id="6" name="Slide Number Placeholder 5">
            <a:extLst>
              <a:ext uri="{FF2B5EF4-FFF2-40B4-BE49-F238E27FC236}">
                <a16:creationId xmlns:a16="http://schemas.microsoft.com/office/drawing/2014/main" id="{907F8B9C-F9E6-624F-8E3D-670C6D3B84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3E1BB0-E838-4C49-8182-0FF26E0928E1}" type="slidenum">
              <a:rPr lang="en-CH" smtClean="0"/>
              <a:t>‹#›</a:t>
            </a:fld>
            <a:endParaRPr lang="en-CH"/>
          </a:p>
        </p:txBody>
      </p:sp>
    </p:spTree>
    <p:extLst>
      <p:ext uri="{BB962C8B-B14F-4D97-AF65-F5344CB8AC3E}">
        <p14:creationId xmlns:p14="http://schemas.microsoft.com/office/powerpoint/2010/main" val="25304117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hyperlink" Target="https://www.youtube.com/watch?v=ceOwlHnVCq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0.png"/><Relationship Id="rId2" Type="http://schemas.openxmlformats.org/officeDocument/2006/relationships/image" Target="../media/image19.tiff"/><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0.png"/></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rpsychologist.com/d3/NHST/" TargetMode="External"/><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563F75B-F673-0448-8591-7069CA8A4932}"/>
              </a:ext>
            </a:extLst>
          </p:cNvPr>
          <p:cNvSpPr txBox="1"/>
          <p:nvPr/>
        </p:nvSpPr>
        <p:spPr>
          <a:xfrm>
            <a:off x="3039686" y="2030507"/>
            <a:ext cx="7185814" cy="1938992"/>
          </a:xfrm>
          <a:prstGeom prst="rect">
            <a:avLst/>
          </a:prstGeom>
          <a:noFill/>
        </p:spPr>
        <p:txBody>
          <a:bodyPr wrap="none" rtlCol="0">
            <a:spAutoFit/>
          </a:bodyPr>
          <a:lstStyle/>
          <a:p>
            <a:pPr algn="ctr"/>
            <a:r>
              <a:rPr lang="en-CH" sz="3600" dirty="0"/>
              <a:t>Modern Statistics for Modern Biology</a:t>
            </a:r>
          </a:p>
          <a:p>
            <a:pPr algn="ctr"/>
            <a:r>
              <a:rPr lang="en-CH" sz="2800" dirty="0"/>
              <a:t>Susand Holmes &amp; Wolfgang Huber</a:t>
            </a:r>
          </a:p>
          <a:p>
            <a:pPr algn="ctr"/>
            <a:endParaRPr lang="en-CH" sz="2800" dirty="0"/>
          </a:p>
          <a:p>
            <a:pPr algn="ctr"/>
            <a:r>
              <a:rPr lang="en-CH" sz="2800" dirty="0"/>
              <a:t>Chapter </a:t>
            </a:r>
            <a:r>
              <a:rPr lang="en-CH" sz="2800"/>
              <a:t>1  background material</a:t>
            </a:r>
            <a:endParaRPr lang="en-CH" sz="2800" dirty="0"/>
          </a:p>
        </p:txBody>
      </p:sp>
    </p:spTree>
    <p:extLst>
      <p:ext uri="{BB962C8B-B14F-4D97-AF65-F5344CB8AC3E}">
        <p14:creationId xmlns:p14="http://schemas.microsoft.com/office/powerpoint/2010/main" val="1025031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B88A94-18B5-E84E-99D5-4BBD13B5CA8E}"/>
              </a:ext>
            </a:extLst>
          </p:cNvPr>
          <p:cNvPicPr>
            <a:picLocks noChangeAspect="1"/>
          </p:cNvPicPr>
          <p:nvPr/>
        </p:nvPicPr>
        <p:blipFill>
          <a:blip r:embed="rId2"/>
          <a:stretch>
            <a:fillRect/>
          </a:stretch>
        </p:blipFill>
        <p:spPr>
          <a:xfrm>
            <a:off x="1322172" y="1792760"/>
            <a:ext cx="9008076" cy="4731608"/>
          </a:xfrm>
          <a:prstGeom prst="rect">
            <a:avLst/>
          </a:prstGeom>
        </p:spPr>
      </p:pic>
      <p:sp>
        <p:nvSpPr>
          <p:cNvPr id="5" name="TextBox 4">
            <a:extLst>
              <a:ext uri="{FF2B5EF4-FFF2-40B4-BE49-F238E27FC236}">
                <a16:creationId xmlns:a16="http://schemas.microsoft.com/office/drawing/2014/main" id="{68B2818A-0CC5-B943-A48D-9974943A50D0}"/>
              </a:ext>
            </a:extLst>
          </p:cNvPr>
          <p:cNvSpPr txBox="1"/>
          <p:nvPr/>
        </p:nvSpPr>
        <p:spPr>
          <a:xfrm>
            <a:off x="2397521" y="989741"/>
            <a:ext cx="3255507" cy="369332"/>
          </a:xfrm>
          <a:prstGeom prst="rect">
            <a:avLst/>
          </a:prstGeom>
          <a:noFill/>
        </p:spPr>
        <p:txBody>
          <a:bodyPr wrap="none" rtlCol="0">
            <a:spAutoFit/>
          </a:bodyPr>
          <a:lstStyle/>
          <a:p>
            <a:r>
              <a:rPr lang="en-CH" dirty="0"/>
              <a:t>PDF: probability density function</a:t>
            </a:r>
          </a:p>
        </p:txBody>
      </p:sp>
      <p:sp>
        <p:nvSpPr>
          <p:cNvPr id="6" name="TextBox 5">
            <a:extLst>
              <a:ext uri="{FF2B5EF4-FFF2-40B4-BE49-F238E27FC236}">
                <a16:creationId xmlns:a16="http://schemas.microsoft.com/office/drawing/2014/main" id="{12FA795E-EA6C-BC40-BABA-F7592F65D5E2}"/>
              </a:ext>
            </a:extLst>
          </p:cNvPr>
          <p:cNvSpPr txBox="1"/>
          <p:nvPr/>
        </p:nvSpPr>
        <p:spPr>
          <a:xfrm>
            <a:off x="6837715" y="989741"/>
            <a:ext cx="3712363" cy="369332"/>
          </a:xfrm>
          <a:prstGeom prst="rect">
            <a:avLst/>
          </a:prstGeom>
          <a:noFill/>
        </p:spPr>
        <p:txBody>
          <a:bodyPr wrap="none" rtlCol="0">
            <a:spAutoFit/>
          </a:bodyPr>
          <a:lstStyle/>
          <a:p>
            <a:r>
              <a:rPr lang="en-CH" dirty="0"/>
              <a:t>CDF: Cumulative distribution function</a:t>
            </a:r>
          </a:p>
        </p:txBody>
      </p:sp>
      <p:sp>
        <p:nvSpPr>
          <p:cNvPr id="7" name="TextBox 6">
            <a:extLst>
              <a:ext uri="{FF2B5EF4-FFF2-40B4-BE49-F238E27FC236}">
                <a16:creationId xmlns:a16="http://schemas.microsoft.com/office/drawing/2014/main" id="{51F8EF15-FA5C-9948-A46C-BF69863395F4}"/>
              </a:ext>
            </a:extLst>
          </p:cNvPr>
          <p:cNvSpPr txBox="1"/>
          <p:nvPr/>
        </p:nvSpPr>
        <p:spPr>
          <a:xfrm>
            <a:off x="1198605" y="6339702"/>
            <a:ext cx="5382884" cy="369332"/>
          </a:xfrm>
          <a:prstGeom prst="rect">
            <a:avLst/>
          </a:prstGeom>
          <a:noFill/>
        </p:spPr>
        <p:txBody>
          <a:bodyPr wrap="none" rtlCol="0">
            <a:spAutoFit/>
          </a:bodyPr>
          <a:lstStyle/>
          <a:p>
            <a:r>
              <a:rPr lang="en-CH" dirty="0">
                <a:solidFill>
                  <a:srgbClr val="FF0000"/>
                </a:solidFill>
              </a:rPr>
              <a:t>What is probability of getting a value &gt;= 1 (white area)?</a:t>
            </a:r>
          </a:p>
        </p:txBody>
      </p:sp>
      <p:cxnSp>
        <p:nvCxnSpPr>
          <p:cNvPr id="9" name="Straight Connector 8">
            <a:extLst>
              <a:ext uri="{FF2B5EF4-FFF2-40B4-BE49-F238E27FC236}">
                <a16:creationId xmlns:a16="http://schemas.microsoft.com/office/drawing/2014/main" id="{0319D9FB-9E10-F149-95F3-848A52B0A7B4}"/>
              </a:ext>
            </a:extLst>
          </p:cNvPr>
          <p:cNvCxnSpPr>
            <a:cxnSpLocks/>
          </p:cNvCxnSpPr>
          <p:nvPr/>
        </p:nvCxnSpPr>
        <p:spPr>
          <a:xfrm>
            <a:off x="8958649" y="1902941"/>
            <a:ext cx="0" cy="384295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2987846-FC2F-4248-9887-B4E0B0833EEC}"/>
              </a:ext>
            </a:extLst>
          </p:cNvPr>
          <p:cNvSpPr txBox="1"/>
          <p:nvPr/>
        </p:nvSpPr>
        <p:spPr>
          <a:xfrm>
            <a:off x="6837715" y="6339702"/>
            <a:ext cx="4401590" cy="369332"/>
          </a:xfrm>
          <a:prstGeom prst="rect">
            <a:avLst/>
          </a:prstGeom>
          <a:noFill/>
        </p:spPr>
        <p:txBody>
          <a:bodyPr wrap="none" rtlCol="0">
            <a:spAutoFit/>
          </a:bodyPr>
          <a:lstStyle/>
          <a:p>
            <a:r>
              <a:rPr lang="en-CH" dirty="0">
                <a:solidFill>
                  <a:srgbClr val="FF0000"/>
                </a:solidFill>
              </a:rPr>
              <a:t>R</a:t>
            </a:r>
            <a:r>
              <a:rPr lang="en-GB" dirty="0">
                <a:solidFill>
                  <a:srgbClr val="FF0000"/>
                </a:solidFill>
              </a:rPr>
              <a:t>e</a:t>
            </a:r>
            <a:r>
              <a:rPr lang="en-CH" dirty="0">
                <a:solidFill>
                  <a:srgbClr val="FF0000"/>
                </a:solidFill>
              </a:rPr>
              <a:t>ad off value of 1-(CDF at 1)    1-0.84=0.26</a:t>
            </a:r>
          </a:p>
        </p:txBody>
      </p:sp>
      <p:sp>
        <p:nvSpPr>
          <p:cNvPr id="10" name="Down Arrow 9">
            <a:extLst>
              <a:ext uri="{FF2B5EF4-FFF2-40B4-BE49-F238E27FC236}">
                <a16:creationId xmlns:a16="http://schemas.microsoft.com/office/drawing/2014/main" id="{57F40F38-A553-5543-B3B1-568EA52B335A}"/>
              </a:ext>
            </a:extLst>
          </p:cNvPr>
          <p:cNvSpPr/>
          <p:nvPr/>
        </p:nvSpPr>
        <p:spPr>
          <a:xfrm rot="1759452">
            <a:off x="4879344" y="4713483"/>
            <a:ext cx="522133" cy="84094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1812313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770A4E-2D47-5C47-91B9-863C8627FA04}"/>
              </a:ext>
            </a:extLst>
          </p:cNvPr>
          <p:cNvSpPr txBox="1"/>
          <p:nvPr/>
        </p:nvSpPr>
        <p:spPr>
          <a:xfrm>
            <a:off x="764192" y="1680261"/>
            <a:ext cx="7487947" cy="1754326"/>
          </a:xfrm>
          <a:prstGeom prst="rect">
            <a:avLst/>
          </a:prstGeom>
          <a:noFill/>
        </p:spPr>
        <p:txBody>
          <a:bodyPr wrap="none" rtlCol="0">
            <a:spAutoFit/>
          </a:bodyPr>
          <a:lstStyle/>
          <a:p>
            <a:r>
              <a:rPr lang="en-CH" b="1" u="sng" dirty="0"/>
              <a:t>					normal 	poisson	binomial</a:t>
            </a:r>
          </a:p>
          <a:p>
            <a:r>
              <a:rPr lang="en-GB" dirty="0"/>
              <a:t>Probability density/mass function (PDF/PMF)	d</a:t>
            </a:r>
            <a:r>
              <a:rPr lang="en-CH" dirty="0"/>
              <a:t>norm	dpois	dbinom</a:t>
            </a:r>
          </a:p>
          <a:p>
            <a:r>
              <a:rPr lang="en-CH" dirty="0"/>
              <a:t>Cumulative distribution (CDF)			pnorm	ppois	pbionm</a:t>
            </a:r>
          </a:p>
          <a:p>
            <a:r>
              <a:rPr lang="en-GB" dirty="0"/>
              <a:t>Random generation 	 		r</a:t>
            </a:r>
            <a:r>
              <a:rPr lang="en-CH" dirty="0"/>
              <a:t>norm	rpois	rbinom</a:t>
            </a:r>
          </a:p>
          <a:p>
            <a:r>
              <a:rPr lang="en-GB" dirty="0"/>
              <a:t>Quantile function				</a:t>
            </a:r>
            <a:r>
              <a:rPr lang="en-GB" dirty="0" err="1"/>
              <a:t>qnorm</a:t>
            </a:r>
            <a:r>
              <a:rPr lang="en-GB" dirty="0"/>
              <a:t>	</a:t>
            </a:r>
            <a:r>
              <a:rPr lang="en-GB" dirty="0" err="1"/>
              <a:t>qpois</a:t>
            </a:r>
            <a:r>
              <a:rPr lang="en-GB" dirty="0"/>
              <a:t>	</a:t>
            </a:r>
            <a:r>
              <a:rPr lang="en-GB" dirty="0" err="1"/>
              <a:t>qbinom</a:t>
            </a:r>
            <a:endParaRPr lang="en-CH" dirty="0"/>
          </a:p>
          <a:p>
            <a:endParaRPr lang="en-CH" dirty="0"/>
          </a:p>
        </p:txBody>
      </p:sp>
      <p:sp>
        <p:nvSpPr>
          <p:cNvPr id="6" name="TextBox 5">
            <a:extLst>
              <a:ext uri="{FF2B5EF4-FFF2-40B4-BE49-F238E27FC236}">
                <a16:creationId xmlns:a16="http://schemas.microsoft.com/office/drawing/2014/main" id="{58A10102-12AA-734A-B2F9-C3129AE8BBAD}"/>
              </a:ext>
            </a:extLst>
          </p:cNvPr>
          <p:cNvSpPr txBox="1"/>
          <p:nvPr/>
        </p:nvSpPr>
        <p:spPr>
          <a:xfrm>
            <a:off x="764192" y="3429000"/>
            <a:ext cx="10824695" cy="1477328"/>
          </a:xfrm>
          <a:prstGeom prst="rect">
            <a:avLst/>
          </a:prstGeom>
          <a:noFill/>
        </p:spPr>
        <p:txBody>
          <a:bodyPr wrap="none" rtlCol="0">
            <a:spAutoFit/>
          </a:bodyPr>
          <a:lstStyle/>
          <a:p>
            <a:r>
              <a:rPr lang="en-CH" b="1" dirty="0"/>
              <a:t>Probabilty density/mass function:</a:t>
            </a:r>
            <a:r>
              <a:rPr lang="en-CH" dirty="0"/>
              <a:t> What is the probability of getting that value when sampling (see previous slide)</a:t>
            </a:r>
          </a:p>
          <a:p>
            <a:r>
              <a:rPr lang="en-CH" b="1" dirty="0"/>
              <a:t>Cumulative density/mass function:</a:t>
            </a:r>
            <a:r>
              <a:rPr lang="en-CH" dirty="0"/>
              <a:t> What is the probability of getting values less or equal to </a:t>
            </a:r>
          </a:p>
          <a:p>
            <a:r>
              <a:rPr lang="en-CH" dirty="0"/>
              <a:t> that number when sampling  e.</a:t>
            </a:r>
            <a:r>
              <a:rPr lang="en-GB" dirty="0"/>
              <a:t>g.</a:t>
            </a:r>
            <a:r>
              <a:rPr lang="en-CH" dirty="0"/>
              <a:t> pnorm(1)=0.84 (see previos slide)</a:t>
            </a:r>
          </a:p>
          <a:p>
            <a:r>
              <a:rPr lang="en-CH" b="1" dirty="0"/>
              <a:t>Random generation: </a:t>
            </a:r>
            <a:r>
              <a:rPr lang="en-CH" dirty="0"/>
              <a:t>Randomly samples from that particular random distribution</a:t>
            </a:r>
          </a:p>
          <a:p>
            <a:r>
              <a:rPr lang="en-CH" b="1" dirty="0"/>
              <a:t>Quantile function: </a:t>
            </a:r>
            <a:r>
              <a:rPr lang="en-CH" dirty="0"/>
              <a:t>the inverse of CDF/CMF: e.g. qnorm(0.84)=1</a:t>
            </a:r>
          </a:p>
        </p:txBody>
      </p:sp>
      <p:sp>
        <p:nvSpPr>
          <p:cNvPr id="7" name="TextBox 6">
            <a:extLst>
              <a:ext uri="{FF2B5EF4-FFF2-40B4-BE49-F238E27FC236}">
                <a16:creationId xmlns:a16="http://schemas.microsoft.com/office/drawing/2014/main" id="{50A58F6E-BCA6-8C41-92D4-3E0BA597134B}"/>
              </a:ext>
            </a:extLst>
          </p:cNvPr>
          <p:cNvSpPr txBox="1"/>
          <p:nvPr/>
        </p:nvSpPr>
        <p:spPr>
          <a:xfrm>
            <a:off x="764192" y="830997"/>
            <a:ext cx="8017964" cy="646331"/>
          </a:xfrm>
          <a:prstGeom prst="rect">
            <a:avLst/>
          </a:prstGeom>
          <a:noFill/>
        </p:spPr>
        <p:txBody>
          <a:bodyPr wrap="none" rtlCol="0">
            <a:spAutoFit/>
          </a:bodyPr>
          <a:lstStyle/>
          <a:p>
            <a:r>
              <a:rPr lang="en-CH" dirty="0"/>
              <a:t>NOTE: for continuous variables (normal distrubtion) you have DENSITY functions</a:t>
            </a:r>
          </a:p>
          <a:p>
            <a:r>
              <a:rPr lang="en-GB" dirty="0"/>
              <a:t>F</a:t>
            </a:r>
            <a:r>
              <a:rPr lang="en-CH" dirty="0"/>
              <a:t>or discrete variables (poisson and binomial distributions) you have MASS functions</a:t>
            </a:r>
          </a:p>
        </p:txBody>
      </p:sp>
      <p:pic>
        <p:nvPicPr>
          <p:cNvPr id="8" name="Picture 7">
            <a:extLst>
              <a:ext uri="{FF2B5EF4-FFF2-40B4-BE49-F238E27FC236}">
                <a16:creationId xmlns:a16="http://schemas.microsoft.com/office/drawing/2014/main" id="{E87A9CB7-F908-3240-9EC1-F5AC324769B3}"/>
              </a:ext>
            </a:extLst>
          </p:cNvPr>
          <p:cNvPicPr>
            <a:picLocks noChangeAspect="1"/>
          </p:cNvPicPr>
          <p:nvPr/>
        </p:nvPicPr>
        <p:blipFill rotWithShape="1">
          <a:blip r:embed="rId2"/>
          <a:srcRect l="49742"/>
          <a:stretch/>
        </p:blipFill>
        <p:spPr>
          <a:xfrm>
            <a:off x="9178766" y="3954265"/>
            <a:ext cx="2778369" cy="2903735"/>
          </a:xfrm>
          <a:prstGeom prst="rect">
            <a:avLst/>
          </a:prstGeom>
        </p:spPr>
      </p:pic>
      <p:cxnSp>
        <p:nvCxnSpPr>
          <p:cNvPr id="9" name="Straight Connector 8">
            <a:extLst>
              <a:ext uri="{FF2B5EF4-FFF2-40B4-BE49-F238E27FC236}">
                <a16:creationId xmlns:a16="http://schemas.microsoft.com/office/drawing/2014/main" id="{D4972D76-8810-A845-A234-86008577125C}"/>
              </a:ext>
            </a:extLst>
          </p:cNvPr>
          <p:cNvCxnSpPr>
            <a:cxnSpLocks/>
          </p:cNvCxnSpPr>
          <p:nvPr/>
        </p:nvCxnSpPr>
        <p:spPr>
          <a:xfrm flipH="1">
            <a:off x="9800089" y="4467515"/>
            <a:ext cx="134815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FBAB519-653A-5F47-A5B3-FBB4ADCC49AF}"/>
              </a:ext>
            </a:extLst>
          </p:cNvPr>
          <p:cNvSpPr txBox="1"/>
          <p:nvPr/>
        </p:nvSpPr>
        <p:spPr>
          <a:xfrm>
            <a:off x="764192" y="208520"/>
            <a:ext cx="2492029" cy="369332"/>
          </a:xfrm>
          <a:prstGeom prst="rect">
            <a:avLst/>
          </a:prstGeom>
          <a:noFill/>
        </p:spPr>
        <p:txBody>
          <a:bodyPr wrap="none" rtlCol="0">
            <a:spAutoFit/>
          </a:bodyPr>
          <a:lstStyle/>
          <a:p>
            <a:r>
              <a:rPr lang="en-CH" b="1" dirty="0"/>
              <a:t>R distribution functions:</a:t>
            </a:r>
          </a:p>
        </p:txBody>
      </p:sp>
    </p:spTree>
    <p:extLst>
      <p:ext uri="{BB962C8B-B14F-4D97-AF65-F5344CB8AC3E}">
        <p14:creationId xmlns:p14="http://schemas.microsoft.com/office/powerpoint/2010/main" val="42573253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B4565DE-8E4F-DF44-A382-66196AD4A85A}"/>
              </a:ext>
            </a:extLst>
          </p:cNvPr>
          <p:cNvSpPr txBox="1"/>
          <p:nvPr/>
        </p:nvSpPr>
        <p:spPr>
          <a:xfrm>
            <a:off x="505752" y="708988"/>
            <a:ext cx="3242441" cy="3970318"/>
          </a:xfrm>
          <a:prstGeom prst="rect">
            <a:avLst/>
          </a:prstGeom>
          <a:noFill/>
        </p:spPr>
        <p:txBody>
          <a:bodyPr wrap="square" rtlCol="0">
            <a:spAutoFit/>
          </a:bodyPr>
          <a:lstStyle/>
          <a:p>
            <a:r>
              <a:rPr lang="en-CH" b="1" dirty="0"/>
              <a:t>Binomial</a:t>
            </a:r>
          </a:p>
          <a:p>
            <a:endParaRPr lang="en-CH" dirty="0"/>
          </a:p>
          <a:p>
            <a:r>
              <a:rPr lang="en-GB" dirty="0"/>
              <a:t>M</a:t>
            </a:r>
            <a:r>
              <a:rPr lang="en-CH" dirty="0"/>
              <a:t>odels number of successes in a sequence of n independ</a:t>
            </a:r>
            <a:r>
              <a:rPr lang="en-GB" dirty="0"/>
              <a:t>e</a:t>
            </a:r>
            <a:r>
              <a:rPr lang="en-CH" dirty="0"/>
              <a:t>nt experiments (e.g. number of heads in 100 coin flips)</a:t>
            </a:r>
          </a:p>
          <a:p>
            <a:endParaRPr lang="en-CH" dirty="0"/>
          </a:p>
          <a:p>
            <a:r>
              <a:rPr lang="en-GB" dirty="0"/>
              <a:t>P</a:t>
            </a:r>
            <a:r>
              <a:rPr lang="en-CH" dirty="0"/>
              <a:t>arameters:</a:t>
            </a:r>
          </a:p>
          <a:p>
            <a:r>
              <a:rPr lang="en-GB" dirty="0"/>
              <a:t>n is number of experiments</a:t>
            </a:r>
          </a:p>
          <a:p>
            <a:r>
              <a:rPr lang="en-GB" dirty="0"/>
              <a:t>p is probability of success  in each experiment</a:t>
            </a:r>
          </a:p>
          <a:p>
            <a:endParaRPr lang="en-GB" dirty="0"/>
          </a:p>
          <a:p>
            <a:r>
              <a:rPr lang="en-GB" dirty="0"/>
              <a:t>When n=1 this is also called the  </a:t>
            </a:r>
            <a:r>
              <a:rPr lang="en-GB" b="1" dirty="0"/>
              <a:t>Bernoulli</a:t>
            </a:r>
            <a:r>
              <a:rPr lang="en-GB" dirty="0"/>
              <a:t> distribution</a:t>
            </a:r>
            <a:endParaRPr lang="en-CH" dirty="0"/>
          </a:p>
        </p:txBody>
      </p:sp>
      <p:sp>
        <p:nvSpPr>
          <p:cNvPr id="5" name="TextBox 4">
            <a:extLst>
              <a:ext uri="{FF2B5EF4-FFF2-40B4-BE49-F238E27FC236}">
                <a16:creationId xmlns:a16="http://schemas.microsoft.com/office/drawing/2014/main" id="{632ADD32-D66D-F949-BFCF-92276A728B46}"/>
              </a:ext>
            </a:extLst>
          </p:cNvPr>
          <p:cNvSpPr txBox="1"/>
          <p:nvPr/>
        </p:nvSpPr>
        <p:spPr>
          <a:xfrm>
            <a:off x="4346028" y="708988"/>
            <a:ext cx="3820510" cy="3970318"/>
          </a:xfrm>
          <a:prstGeom prst="rect">
            <a:avLst/>
          </a:prstGeom>
          <a:noFill/>
        </p:spPr>
        <p:txBody>
          <a:bodyPr wrap="square" rtlCol="0">
            <a:spAutoFit/>
          </a:bodyPr>
          <a:lstStyle/>
          <a:p>
            <a:r>
              <a:rPr lang="en-CH" b="1" dirty="0"/>
              <a:t>Poisson</a:t>
            </a:r>
          </a:p>
          <a:p>
            <a:endParaRPr lang="en-CH" dirty="0"/>
          </a:p>
          <a:p>
            <a:r>
              <a:rPr lang="en-GB" dirty="0"/>
              <a:t>Models probability of a given number of independent events occurring in a fixed interval of  time or space. </a:t>
            </a:r>
            <a:r>
              <a:rPr lang="en-GB" dirty="0" err="1"/>
              <a:t>E.g</a:t>
            </a:r>
            <a:r>
              <a:rPr lang="en-GB" dirty="0"/>
              <a:t> number of pieces of mail you receive in a day</a:t>
            </a:r>
          </a:p>
          <a:p>
            <a:endParaRPr lang="en-GB" dirty="0"/>
          </a:p>
          <a:p>
            <a:r>
              <a:rPr lang="en-GB" dirty="0"/>
              <a:t>Parameter:</a:t>
            </a:r>
          </a:p>
          <a:p>
            <a:r>
              <a:rPr lang="en-GB" dirty="0"/>
              <a:t>Lambda  is the rate of the event occurring (</a:t>
            </a:r>
            <a:r>
              <a:rPr lang="en-GB" dirty="0" err="1"/>
              <a:t>e.g</a:t>
            </a:r>
            <a:r>
              <a:rPr lang="en-GB" dirty="0"/>
              <a:t> 4 pieces of mail per day)</a:t>
            </a:r>
          </a:p>
          <a:p>
            <a:endParaRPr lang="en-GB" dirty="0"/>
          </a:p>
          <a:p>
            <a:r>
              <a:rPr lang="en-GB" dirty="0"/>
              <a:t>Can approximate </a:t>
            </a:r>
            <a:r>
              <a:rPr lang="en-GB" b="1" dirty="0"/>
              <a:t>binomial </a:t>
            </a:r>
            <a:r>
              <a:rPr lang="en-GB" dirty="0"/>
              <a:t>when n&gt;=100 , p&lt;=0.01, lambda&lt;20</a:t>
            </a:r>
            <a:endParaRPr lang="en-CH" dirty="0"/>
          </a:p>
        </p:txBody>
      </p:sp>
      <p:pic>
        <p:nvPicPr>
          <p:cNvPr id="9" name="Picture 8" descr="A screenshot of a cell phone&#10;&#10;Description automatically generated">
            <a:extLst>
              <a:ext uri="{FF2B5EF4-FFF2-40B4-BE49-F238E27FC236}">
                <a16:creationId xmlns:a16="http://schemas.microsoft.com/office/drawing/2014/main" id="{A7BC29AC-C506-FD41-B15D-B28B0D64FB5E}"/>
              </a:ext>
            </a:extLst>
          </p:cNvPr>
          <p:cNvPicPr>
            <a:picLocks noChangeAspect="1"/>
          </p:cNvPicPr>
          <p:nvPr/>
        </p:nvPicPr>
        <p:blipFill rotWithShape="1">
          <a:blip r:embed="rId2"/>
          <a:srcRect b="51689"/>
          <a:stretch/>
        </p:blipFill>
        <p:spPr>
          <a:xfrm>
            <a:off x="363862" y="4685626"/>
            <a:ext cx="3099048" cy="2172374"/>
          </a:xfrm>
          <a:prstGeom prst="rect">
            <a:avLst/>
          </a:prstGeom>
        </p:spPr>
      </p:pic>
      <p:sp>
        <p:nvSpPr>
          <p:cNvPr id="11" name="TextBox 10">
            <a:extLst>
              <a:ext uri="{FF2B5EF4-FFF2-40B4-BE49-F238E27FC236}">
                <a16:creationId xmlns:a16="http://schemas.microsoft.com/office/drawing/2014/main" id="{9F0CD68D-276D-574C-9502-9DE6AD13557A}"/>
              </a:ext>
            </a:extLst>
          </p:cNvPr>
          <p:cNvSpPr txBox="1"/>
          <p:nvPr/>
        </p:nvSpPr>
        <p:spPr>
          <a:xfrm>
            <a:off x="505752" y="0"/>
            <a:ext cx="5219121" cy="461665"/>
          </a:xfrm>
          <a:prstGeom prst="rect">
            <a:avLst/>
          </a:prstGeom>
          <a:noFill/>
        </p:spPr>
        <p:txBody>
          <a:bodyPr wrap="none" rtlCol="0">
            <a:spAutoFit/>
          </a:bodyPr>
          <a:lstStyle/>
          <a:p>
            <a:r>
              <a:rPr lang="en-CH" sz="2400" b="1" dirty="0"/>
              <a:t>Some discrete probability distributions:</a:t>
            </a:r>
          </a:p>
        </p:txBody>
      </p:sp>
      <p:pic>
        <p:nvPicPr>
          <p:cNvPr id="13" name="Picture 12" descr="A close up of a map&#10;&#10;Description automatically generated">
            <a:extLst>
              <a:ext uri="{FF2B5EF4-FFF2-40B4-BE49-F238E27FC236}">
                <a16:creationId xmlns:a16="http://schemas.microsoft.com/office/drawing/2014/main" id="{17053232-4B59-364F-8FF3-BF51EC285306}"/>
              </a:ext>
            </a:extLst>
          </p:cNvPr>
          <p:cNvPicPr>
            <a:picLocks noChangeAspect="1"/>
          </p:cNvPicPr>
          <p:nvPr/>
        </p:nvPicPr>
        <p:blipFill>
          <a:blip r:embed="rId3"/>
          <a:stretch>
            <a:fillRect/>
          </a:stretch>
        </p:blipFill>
        <p:spPr>
          <a:xfrm>
            <a:off x="4571998" y="4685626"/>
            <a:ext cx="2500051" cy="2172374"/>
          </a:xfrm>
          <a:prstGeom prst="rect">
            <a:avLst/>
          </a:prstGeom>
        </p:spPr>
      </p:pic>
      <p:pic>
        <p:nvPicPr>
          <p:cNvPr id="15" name="Picture 14" descr="A close up of a logo&#10;&#10;Description automatically generated">
            <a:extLst>
              <a:ext uri="{FF2B5EF4-FFF2-40B4-BE49-F238E27FC236}">
                <a16:creationId xmlns:a16="http://schemas.microsoft.com/office/drawing/2014/main" id="{7AC37BD5-8F7E-064E-B307-91AD0A0800D0}"/>
              </a:ext>
            </a:extLst>
          </p:cNvPr>
          <p:cNvPicPr>
            <a:picLocks noChangeAspect="1"/>
          </p:cNvPicPr>
          <p:nvPr/>
        </p:nvPicPr>
        <p:blipFill>
          <a:blip r:embed="rId4"/>
          <a:stretch>
            <a:fillRect/>
          </a:stretch>
        </p:blipFill>
        <p:spPr>
          <a:xfrm>
            <a:off x="5477149" y="613039"/>
            <a:ext cx="1594900" cy="560584"/>
          </a:xfrm>
          <a:prstGeom prst="rect">
            <a:avLst/>
          </a:prstGeom>
        </p:spPr>
      </p:pic>
      <p:pic>
        <p:nvPicPr>
          <p:cNvPr id="18" name="Picture 17" descr="A drawing of a person&#10;&#10;Description automatically generated">
            <a:extLst>
              <a:ext uri="{FF2B5EF4-FFF2-40B4-BE49-F238E27FC236}">
                <a16:creationId xmlns:a16="http://schemas.microsoft.com/office/drawing/2014/main" id="{79EFBE66-8031-8C48-A70D-198E2B48769E}"/>
              </a:ext>
            </a:extLst>
          </p:cNvPr>
          <p:cNvPicPr>
            <a:picLocks noChangeAspect="1"/>
          </p:cNvPicPr>
          <p:nvPr/>
        </p:nvPicPr>
        <p:blipFill>
          <a:blip r:embed="rId5"/>
          <a:stretch>
            <a:fillRect/>
          </a:stretch>
        </p:blipFill>
        <p:spPr>
          <a:xfrm>
            <a:off x="1497235" y="654897"/>
            <a:ext cx="2191796" cy="518725"/>
          </a:xfrm>
          <a:prstGeom prst="rect">
            <a:avLst/>
          </a:prstGeom>
        </p:spPr>
      </p:pic>
      <p:sp>
        <p:nvSpPr>
          <p:cNvPr id="19" name="TextBox 18">
            <a:extLst>
              <a:ext uri="{FF2B5EF4-FFF2-40B4-BE49-F238E27FC236}">
                <a16:creationId xmlns:a16="http://schemas.microsoft.com/office/drawing/2014/main" id="{FAF99BEA-01BA-174A-8849-1D4CDDBDF3E4}"/>
              </a:ext>
            </a:extLst>
          </p:cNvPr>
          <p:cNvSpPr txBox="1"/>
          <p:nvPr/>
        </p:nvSpPr>
        <p:spPr>
          <a:xfrm>
            <a:off x="8371490" y="708988"/>
            <a:ext cx="3820510" cy="4247317"/>
          </a:xfrm>
          <a:prstGeom prst="rect">
            <a:avLst/>
          </a:prstGeom>
          <a:noFill/>
        </p:spPr>
        <p:txBody>
          <a:bodyPr wrap="square" rtlCol="0">
            <a:spAutoFit/>
          </a:bodyPr>
          <a:lstStyle/>
          <a:p>
            <a:r>
              <a:rPr lang="en-CH" b="1" dirty="0"/>
              <a:t>Multinomial</a:t>
            </a:r>
          </a:p>
          <a:p>
            <a:endParaRPr lang="en-CH" dirty="0"/>
          </a:p>
          <a:p>
            <a:r>
              <a:rPr lang="en-GB" dirty="0"/>
              <a:t>Models number of successes in k categories in n independent trials. </a:t>
            </a:r>
          </a:p>
          <a:p>
            <a:r>
              <a:rPr lang="en-GB" dirty="0"/>
              <a:t>e.g. the number of times you get each face of a 6-sided die in 20 rolls</a:t>
            </a:r>
          </a:p>
          <a:p>
            <a:endParaRPr lang="en-GB" dirty="0"/>
          </a:p>
          <a:p>
            <a:r>
              <a:rPr lang="en-GB" dirty="0"/>
              <a:t>Parameters:</a:t>
            </a:r>
          </a:p>
          <a:p>
            <a:r>
              <a:rPr lang="en-GB" dirty="0"/>
              <a:t>k number of categories</a:t>
            </a:r>
          </a:p>
          <a:p>
            <a:r>
              <a:rPr lang="en-GB" dirty="0"/>
              <a:t>n total number of successes</a:t>
            </a:r>
          </a:p>
          <a:p>
            <a:r>
              <a:rPr lang="en-GB" dirty="0"/>
              <a:t>p</a:t>
            </a:r>
            <a:r>
              <a:rPr lang="en-GB" baseline="-25000" dirty="0"/>
              <a:t>k</a:t>
            </a:r>
            <a:r>
              <a:rPr lang="en-GB" dirty="0"/>
              <a:t> probability of success in each category</a:t>
            </a:r>
          </a:p>
          <a:p>
            <a:endParaRPr lang="en-GB" dirty="0"/>
          </a:p>
          <a:p>
            <a:r>
              <a:rPr lang="en-GB" dirty="0"/>
              <a:t>Generalisation of </a:t>
            </a:r>
            <a:r>
              <a:rPr lang="en-GB" b="1" dirty="0"/>
              <a:t>binomial</a:t>
            </a:r>
            <a:r>
              <a:rPr lang="en-GB" dirty="0"/>
              <a:t> which only has two categories</a:t>
            </a:r>
          </a:p>
        </p:txBody>
      </p:sp>
      <p:grpSp>
        <p:nvGrpSpPr>
          <p:cNvPr id="25" name="Group 24">
            <a:extLst>
              <a:ext uri="{FF2B5EF4-FFF2-40B4-BE49-F238E27FC236}">
                <a16:creationId xmlns:a16="http://schemas.microsoft.com/office/drawing/2014/main" id="{0F8B60FA-D8FD-F444-BA92-FF53ACA4E4F8}"/>
              </a:ext>
            </a:extLst>
          </p:cNvPr>
          <p:cNvGrpSpPr/>
          <p:nvPr/>
        </p:nvGrpSpPr>
        <p:grpSpPr>
          <a:xfrm>
            <a:off x="9743089" y="538372"/>
            <a:ext cx="2322735" cy="709917"/>
            <a:chOff x="9112468" y="5154983"/>
            <a:chExt cx="2322735" cy="709917"/>
          </a:xfrm>
        </p:grpSpPr>
        <p:pic>
          <p:nvPicPr>
            <p:cNvPr id="21" name="Picture 20">
              <a:extLst>
                <a:ext uri="{FF2B5EF4-FFF2-40B4-BE49-F238E27FC236}">
                  <a16:creationId xmlns:a16="http://schemas.microsoft.com/office/drawing/2014/main" id="{FF5F3325-816D-154E-8710-637E3C2BC46C}"/>
                </a:ext>
              </a:extLst>
            </p:cNvPr>
            <p:cNvPicPr>
              <a:picLocks noChangeAspect="1"/>
            </p:cNvPicPr>
            <p:nvPr/>
          </p:nvPicPr>
          <p:blipFill>
            <a:blip r:embed="rId6"/>
            <a:stretch>
              <a:fillRect/>
            </a:stretch>
          </p:blipFill>
          <p:spPr>
            <a:xfrm>
              <a:off x="9112468" y="5154983"/>
              <a:ext cx="2322735" cy="275696"/>
            </a:xfrm>
            <a:prstGeom prst="rect">
              <a:avLst/>
            </a:prstGeom>
          </p:spPr>
        </p:pic>
        <p:pic>
          <p:nvPicPr>
            <p:cNvPr id="23" name="Picture 22" descr="A close up of a logo&#10;&#10;Description automatically generated">
              <a:extLst>
                <a:ext uri="{FF2B5EF4-FFF2-40B4-BE49-F238E27FC236}">
                  <a16:creationId xmlns:a16="http://schemas.microsoft.com/office/drawing/2014/main" id="{8F83120A-E5A3-C34F-A983-831336F5D1B3}"/>
                </a:ext>
              </a:extLst>
            </p:cNvPr>
            <p:cNvPicPr>
              <a:picLocks noChangeAspect="1"/>
            </p:cNvPicPr>
            <p:nvPr/>
          </p:nvPicPr>
          <p:blipFill>
            <a:blip r:embed="rId7"/>
            <a:stretch>
              <a:fillRect/>
            </a:stretch>
          </p:blipFill>
          <p:spPr>
            <a:xfrm>
              <a:off x="9440873" y="5430679"/>
              <a:ext cx="1681743" cy="434221"/>
            </a:xfrm>
            <a:prstGeom prst="rect">
              <a:avLst/>
            </a:prstGeom>
          </p:spPr>
        </p:pic>
        <p:sp>
          <p:nvSpPr>
            <p:cNvPr id="24" name="TextBox 23">
              <a:extLst>
                <a:ext uri="{FF2B5EF4-FFF2-40B4-BE49-F238E27FC236}">
                  <a16:creationId xmlns:a16="http://schemas.microsoft.com/office/drawing/2014/main" id="{B6D9BDF2-730D-8B4B-88BA-C2A2064AD055}"/>
                </a:ext>
              </a:extLst>
            </p:cNvPr>
            <p:cNvSpPr txBox="1"/>
            <p:nvPr/>
          </p:nvSpPr>
          <p:spPr>
            <a:xfrm>
              <a:off x="9179263" y="5494814"/>
              <a:ext cx="261610" cy="276999"/>
            </a:xfrm>
            <a:prstGeom prst="rect">
              <a:avLst/>
            </a:prstGeom>
            <a:noFill/>
          </p:spPr>
          <p:txBody>
            <a:bodyPr wrap="none" rtlCol="0">
              <a:spAutoFit/>
            </a:bodyPr>
            <a:lstStyle/>
            <a:p>
              <a:r>
                <a:rPr lang="en-CH" sz="1200" dirty="0"/>
                <a:t>=</a:t>
              </a:r>
            </a:p>
          </p:txBody>
        </p:sp>
      </p:grpSp>
    </p:spTree>
    <p:extLst>
      <p:ext uri="{BB962C8B-B14F-4D97-AF65-F5344CB8AC3E}">
        <p14:creationId xmlns:p14="http://schemas.microsoft.com/office/powerpoint/2010/main" val="4211712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C39BD55A-A8F5-D341-9773-C2BF53DB8E4D}"/>
              </a:ext>
            </a:extLst>
          </p:cNvPr>
          <p:cNvPicPr>
            <a:picLocks noChangeAspect="1"/>
          </p:cNvPicPr>
          <p:nvPr/>
        </p:nvPicPr>
        <p:blipFill>
          <a:blip r:embed="rId2"/>
          <a:stretch>
            <a:fillRect/>
          </a:stretch>
        </p:blipFill>
        <p:spPr>
          <a:xfrm>
            <a:off x="395416" y="549876"/>
            <a:ext cx="8217243" cy="5294914"/>
          </a:xfrm>
          <a:prstGeom prst="rect">
            <a:avLst/>
          </a:prstGeom>
        </p:spPr>
      </p:pic>
      <p:sp>
        <p:nvSpPr>
          <p:cNvPr id="6" name="TextBox 5">
            <a:extLst>
              <a:ext uri="{FF2B5EF4-FFF2-40B4-BE49-F238E27FC236}">
                <a16:creationId xmlns:a16="http://schemas.microsoft.com/office/drawing/2014/main" id="{9714A5A7-4798-7D43-852F-46ACBF0A1187}"/>
              </a:ext>
            </a:extLst>
          </p:cNvPr>
          <p:cNvSpPr txBox="1"/>
          <p:nvPr/>
        </p:nvSpPr>
        <p:spPr>
          <a:xfrm>
            <a:off x="1359243" y="6240162"/>
            <a:ext cx="6688369" cy="369332"/>
          </a:xfrm>
          <a:prstGeom prst="rect">
            <a:avLst/>
          </a:prstGeom>
          <a:noFill/>
        </p:spPr>
        <p:txBody>
          <a:bodyPr wrap="none" rtlCol="0">
            <a:spAutoFit/>
          </a:bodyPr>
          <a:lstStyle/>
          <a:p>
            <a:r>
              <a:rPr lang="en-CH" b="1" dirty="0"/>
              <a:t>“n choose k” </a:t>
            </a:r>
            <a:r>
              <a:rPr lang="en-CH" dirty="0"/>
              <a:t>is number of ways you can pick 3 successes from n trials</a:t>
            </a:r>
          </a:p>
        </p:txBody>
      </p:sp>
      <p:cxnSp>
        <p:nvCxnSpPr>
          <p:cNvPr id="8" name="Straight Arrow Connector 7">
            <a:extLst>
              <a:ext uri="{FF2B5EF4-FFF2-40B4-BE49-F238E27FC236}">
                <a16:creationId xmlns:a16="http://schemas.microsoft.com/office/drawing/2014/main" id="{1714AB70-26A8-4942-8448-9350E4338B38}"/>
              </a:ext>
            </a:extLst>
          </p:cNvPr>
          <p:cNvCxnSpPr/>
          <p:nvPr/>
        </p:nvCxnSpPr>
        <p:spPr>
          <a:xfrm flipV="1">
            <a:off x="2397211" y="5498757"/>
            <a:ext cx="2743200" cy="809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F1F06AF-3F6E-EA43-B510-F527DCF1383F}"/>
              </a:ext>
            </a:extLst>
          </p:cNvPr>
          <p:cNvCxnSpPr>
            <a:cxnSpLocks/>
          </p:cNvCxnSpPr>
          <p:nvPr/>
        </p:nvCxnSpPr>
        <p:spPr>
          <a:xfrm flipH="1">
            <a:off x="5527591" y="4015946"/>
            <a:ext cx="3702906" cy="3377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823CAE-573F-FE4E-AF58-996EA8B4E384}"/>
              </a:ext>
            </a:extLst>
          </p:cNvPr>
          <p:cNvSpPr txBox="1"/>
          <p:nvPr/>
        </p:nvSpPr>
        <p:spPr>
          <a:xfrm>
            <a:off x="8835082" y="3463003"/>
            <a:ext cx="2749535" cy="369332"/>
          </a:xfrm>
          <a:prstGeom prst="rect">
            <a:avLst/>
          </a:prstGeom>
          <a:noFill/>
        </p:spPr>
        <p:txBody>
          <a:bodyPr wrap="none" rtlCol="0">
            <a:spAutoFit/>
          </a:bodyPr>
          <a:lstStyle/>
          <a:p>
            <a:r>
              <a:rPr lang="en-GB" b="1" dirty="0"/>
              <a:t>“n</a:t>
            </a:r>
            <a:r>
              <a:rPr lang="en-CH" b="1" dirty="0"/>
              <a:t> factorial”  e.g. </a:t>
            </a:r>
            <a:r>
              <a:rPr lang="en-CH" dirty="0"/>
              <a:t>3!=3*2*1</a:t>
            </a:r>
          </a:p>
        </p:txBody>
      </p:sp>
      <p:sp>
        <p:nvSpPr>
          <p:cNvPr id="2" name="TextBox 1">
            <a:extLst>
              <a:ext uri="{FF2B5EF4-FFF2-40B4-BE49-F238E27FC236}">
                <a16:creationId xmlns:a16="http://schemas.microsoft.com/office/drawing/2014/main" id="{97D98F14-568A-B54F-9AF8-4A6A9831042D}"/>
              </a:ext>
            </a:extLst>
          </p:cNvPr>
          <p:cNvSpPr txBox="1"/>
          <p:nvPr/>
        </p:nvSpPr>
        <p:spPr>
          <a:xfrm>
            <a:off x="722429" y="63840"/>
            <a:ext cx="3330527" cy="523220"/>
          </a:xfrm>
          <a:prstGeom prst="rect">
            <a:avLst/>
          </a:prstGeom>
          <a:noFill/>
        </p:spPr>
        <p:txBody>
          <a:bodyPr wrap="none" rtlCol="0">
            <a:spAutoFit/>
          </a:bodyPr>
          <a:lstStyle/>
          <a:p>
            <a:r>
              <a:rPr lang="en-CH" sz="2800" b="1" dirty="0"/>
              <a:t>Binomial distribution</a:t>
            </a:r>
          </a:p>
        </p:txBody>
      </p:sp>
    </p:spTree>
    <p:extLst>
      <p:ext uri="{BB962C8B-B14F-4D97-AF65-F5344CB8AC3E}">
        <p14:creationId xmlns:p14="http://schemas.microsoft.com/office/powerpoint/2010/main" val="707671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4D99D15F-FDB0-714A-9EFE-30A04BB98CDC}"/>
              </a:ext>
            </a:extLst>
          </p:cNvPr>
          <p:cNvPicPr>
            <a:picLocks noChangeAspect="1"/>
          </p:cNvPicPr>
          <p:nvPr/>
        </p:nvPicPr>
        <p:blipFill>
          <a:blip r:embed="rId2"/>
          <a:stretch>
            <a:fillRect/>
          </a:stretch>
        </p:blipFill>
        <p:spPr>
          <a:xfrm>
            <a:off x="1802884" y="1155184"/>
            <a:ext cx="7488363" cy="3317961"/>
          </a:xfrm>
          <a:prstGeom prst="rect">
            <a:avLst/>
          </a:prstGeom>
        </p:spPr>
      </p:pic>
      <p:pic>
        <p:nvPicPr>
          <p:cNvPr id="6" name="Picture 5">
            <a:extLst>
              <a:ext uri="{FF2B5EF4-FFF2-40B4-BE49-F238E27FC236}">
                <a16:creationId xmlns:a16="http://schemas.microsoft.com/office/drawing/2014/main" id="{A8927A2C-B4C8-334E-88C5-CFFD17354EDD}"/>
              </a:ext>
            </a:extLst>
          </p:cNvPr>
          <p:cNvPicPr>
            <a:picLocks noChangeAspect="1"/>
          </p:cNvPicPr>
          <p:nvPr/>
        </p:nvPicPr>
        <p:blipFill>
          <a:blip r:embed="rId3"/>
          <a:stretch>
            <a:fillRect/>
          </a:stretch>
        </p:blipFill>
        <p:spPr>
          <a:xfrm>
            <a:off x="3252108" y="5156716"/>
            <a:ext cx="6210300" cy="1092200"/>
          </a:xfrm>
          <a:prstGeom prst="rect">
            <a:avLst/>
          </a:prstGeom>
        </p:spPr>
      </p:pic>
      <p:sp>
        <p:nvSpPr>
          <p:cNvPr id="7" name="Rectangle 6">
            <a:extLst>
              <a:ext uri="{FF2B5EF4-FFF2-40B4-BE49-F238E27FC236}">
                <a16:creationId xmlns:a16="http://schemas.microsoft.com/office/drawing/2014/main" id="{B5CC3DA6-3ED0-AD4F-BCD6-2D13B365BB5A}"/>
              </a:ext>
            </a:extLst>
          </p:cNvPr>
          <p:cNvSpPr/>
          <p:nvPr/>
        </p:nvSpPr>
        <p:spPr>
          <a:xfrm>
            <a:off x="10231458" y="5518150"/>
            <a:ext cx="1018227" cy="369332"/>
          </a:xfrm>
          <a:prstGeom prst="rect">
            <a:avLst/>
          </a:prstGeom>
        </p:spPr>
        <p:txBody>
          <a:bodyPr wrap="none">
            <a:spAutoFit/>
          </a:bodyPr>
          <a:lstStyle/>
          <a:p>
            <a:r>
              <a:rPr lang="en-CH" dirty="0">
                <a:solidFill>
                  <a:srgbClr val="222222"/>
                </a:solidFill>
                <a:latin typeface="Arial" panose="020B0604020202020204" pitchFamily="34" charset="0"/>
              </a:rPr>
              <a:t>2.71828</a:t>
            </a:r>
            <a:endParaRPr lang="en-CH" dirty="0"/>
          </a:p>
        </p:txBody>
      </p:sp>
      <p:sp>
        <p:nvSpPr>
          <p:cNvPr id="2" name="TextBox 1">
            <a:extLst>
              <a:ext uri="{FF2B5EF4-FFF2-40B4-BE49-F238E27FC236}">
                <a16:creationId xmlns:a16="http://schemas.microsoft.com/office/drawing/2014/main" id="{B43F3DAD-5FE5-1743-AE7F-79F4F69ED84C}"/>
              </a:ext>
            </a:extLst>
          </p:cNvPr>
          <p:cNvSpPr txBox="1"/>
          <p:nvPr/>
        </p:nvSpPr>
        <p:spPr>
          <a:xfrm>
            <a:off x="435507" y="5379650"/>
            <a:ext cx="2480294" cy="923330"/>
          </a:xfrm>
          <a:prstGeom prst="rect">
            <a:avLst/>
          </a:prstGeom>
          <a:noFill/>
        </p:spPr>
        <p:txBody>
          <a:bodyPr wrap="none" rtlCol="0">
            <a:spAutoFit/>
          </a:bodyPr>
          <a:lstStyle/>
          <a:p>
            <a:r>
              <a:rPr lang="en-GB" dirty="0"/>
              <a:t>e  is “Euler’s number”, a </a:t>
            </a:r>
          </a:p>
          <a:p>
            <a:r>
              <a:rPr lang="en-GB" dirty="0" err="1"/>
              <a:t>sspecial</a:t>
            </a:r>
            <a:r>
              <a:rPr lang="en-GB" dirty="0"/>
              <a:t> number in </a:t>
            </a:r>
          </a:p>
          <a:p>
            <a:r>
              <a:rPr lang="en-GB" dirty="0"/>
              <a:t>mathematics:</a:t>
            </a:r>
            <a:endParaRPr lang="en-CH" dirty="0"/>
          </a:p>
        </p:txBody>
      </p:sp>
      <p:sp>
        <p:nvSpPr>
          <p:cNvPr id="8" name="TextBox 7">
            <a:extLst>
              <a:ext uri="{FF2B5EF4-FFF2-40B4-BE49-F238E27FC236}">
                <a16:creationId xmlns:a16="http://schemas.microsoft.com/office/drawing/2014/main" id="{14A6A691-ED4E-3B4C-ACBF-BB7B2BCFB9C2}"/>
              </a:ext>
            </a:extLst>
          </p:cNvPr>
          <p:cNvSpPr txBox="1"/>
          <p:nvPr/>
        </p:nvSpPr>
        <p:spPr>
          <a:xfrm>
            <a:off x="10129763" y="5156716"/>
            <a:ext cx="1221616" cy="369332"/>
          </a:xfrm>
          <a:prstGeom prst="rect">
            <a:avLst/>
          </a:prstGeom>
          <a:noFill/>
        </p:spPr>
        <p:txBody>
          <a:bodyPr wrap="none" rtlCol="0">
            <a:spAutoFit/>
          </a:bodyPr>
          <a:lstStyle/>
          <a:p>
            <a:r>
              <a:rPr lang="en-GB" dirty="0"/>
              <a:t>Its value is:</a:t>
            </a:r>
            <a:endParaRPr lang="en-CH" dirty="0"/>
          </a:p>
        </p:txBody>
      </p:sp>
      <p:sp>
        <p:nvSpPr>
          <p:cNvPr id="9" name="TextBox 8">
            <a:extLst>
              <a:ext uri="{FF2B5EF4-FFF2-40B4-BE49-F238E27FC236}">
                <a16:creationId xmlns:a16="http://schemas.microsoft.com/office/drawing/2014/main" id="{B3F39CDF-1E44-EA41-9679-D6FEB9778649}"/>
              </a:ext>
            </a:extLst>
          </p:cNvPr>
          <p:cNvSpPr txBox="1"/>
          <p:nvPr/>
        </p:nvSpPr>
        <p:spPr>
          <a:xfrm>
            <a:off x="722429" y="63840"/>
            <a:ext cx="3145220" cy="523220"/>
          </a:xfrm>
          <a:prstGeom prst="rect">
            <a:avLst/>
          </a:prstGeom>
          <a:noFill/>
        </p:spPr>
        <p:txBody>
          <a:bodyPr wrap="none" rtlCol="0">
            <a:spAutoFit/>
          </a:bodyPr>
          <a:lstStyle/>
          <a:p>
            <a:r>
              <a:rPr lang="en-CH" sz="2800" b="1" dirty="0"/>
              <a:t>Poisson distribution</a:t>
            </a:r>
          </a:p>
        </p:txBody>
      </p:sp>
    </p:spTree>
    <p:extLst>
      <p:ext uri="{BB962C8B-B14F-4D97-AF65-F5344CB8AC3E}">
        <p14:creationId xmlns:p14="http://schemas.microsoft.com/office/powerpoint/2010/main" val="3014945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ell phone&#10;&#10;Description automatically generated">
            <a:extLst>
              <a:ext uri="{FF2B5EF4-FFF2-40B4-BE49-F238E27FC236}">
                <a16:creationId xmlns:a16="http://schemas.microsoft.com/office/drawing/2014/main" id="{170E5ADB-7897-AB48-BCDA-CC6C1E3FC265}"/>
              </a:ext>
            </a:extLst>
          </p:cNvPr>
          <p:cNvPicPr>
            <a:picLocks noChangeAspect="1"/>
          </p:cNvPicPr>
          <p:nvPr/>
        </p:nvPicPr>
        <p:blipFill rotWithShape="1">
          <a:blip r:embed="rId2"/>
          <a:srcRect l="4361" t="52158" r="7668" b="2335"/>
          <a:stretch/>
        </p:blipFill>
        <p:spPr>
          <a:xfrm>
            <a:off x="358347" y="1927653"/>
            <a:ext cx="5906530" cy="1968843"/>
          </a:xfrm>
          <a:prstGeom prst="rect">
            <a:avLst/>
          </a:prstGeom>
        </p:spPr>
      </p:pic>
      <p:pic>
        <p:nvPicPr>
          <p:cNvPr id="3" name="Picture 2" descr="A screenshot of a cell phone&#10;&#10;Description automatically generated">
            <a:extLst>
              <a:ext uri="{FF2B5EF4-FFF2-40B4-BE49-F238E27FC236}">
                <a16:creationId xmlns:a16="http://schemas.microsoft.com/office/drawing/2014/main" id="{A1656C23-DD33-1942-9258-8550A4FE2A2A}"/>
              </a:ext>
            </a:extLst>
          </p:cNvPr>
          <p:cNvPicPr>
            <a:picLocks noChangeAspect="1"/>
          </p:cNvPicPr>
          <p:nvPr/>
        </p:nvPicPr>
        <p:blipFill rotWithShape="1">
          <a:blip r:embed="rId3"/>
          <a:srcRect l="14372" t="68531" r="50811" b="1117"/>
          <a:stretch/>
        </p:blipFill>
        <p:spPr>
          <a:xfrm>
            <a:off x="8674444" y="2421924"/>
            <a:ext cx="2607276" cy="1007076"/>
          </a:xfrm>
          <a:prstGeom prst="rect">
            <a:avLst/>
          </a:prstGeom>
        </p:spPr>
      </p:pic>
      <p:sp>
        <p:nvSpPr>
          <p:cNvPr id="4" name="TextBox 3">
            <a:extLst>
              <a:ext uri="{FF2B5EF4-FFF2-40B4-BE49-F238E27FC236}">
                <a16:creationId xmlns:a16="http://schemas.microsoft.com/office/drawing/2014/main" id="{899C05CC-2C83-5B46-ABD8-CD09E84489E9}"/>
              </a:ext>
            </a:extLst>
          </p:cNvPr>
          <p:cNvSpPr txBox="1"/>
          <p:nvPr/>
        </p:nvSpPr>
        <p:spPr>
          <a:xfrm>
            <a:off x="293434" y="4776952"/>
            <a:ext cx="11942885" cy="923330"/>
          </a:xfrm>
          <a:prstGeom prst="rect">
            <a:avLst/>
          </a:prstGeom>
          <a:noFill/>
        </p:spPr>
        <p:txBody>
          <a:bodyPr wrap="none" rtlCol="0">
            <a:spAutoFit/>
          </a:bodyPr>
          <a:lstStyle/>
          <a:p>
            <a:r>
              <a:rPr lang="en-CH" dirty="0"/>
              <a:t>Some links showing how the poisson distribution can be derived from the binomial (requires some calculus):</a:t>
            </a:r>
          </a:p>
          <a:p>
            <a:r>
              <a:rPr lang="en-GB" dirty="0">
                <a:hlinkClick r:id="rId4"/>
              </a:rPr>
              <a:t>https://www.youtube.com/watch?v=ceOwlHnVCqo</a:t>
            </a:r>
            <a:endParaRPr lang="en-GB" dirty="0"/>
          </a:p>
          <a:p>
            <a:r>
              <a:rPr lang="en-GB" dirty="0"/>
              <a:t>https://</a:t>
            </a:r>
            <a:r>
              <a:rPr lang="en-GB" dirty="0" err="1"/>
              <a:t>medium.com</a:t>
            </a:r>
            <a:r>
              <a:rPr lang="en-GB" dirty="0"/>
              <a:t>/@</a:t>
            </a:r>
            <a:r>
              <a:rPr lang="en-GB" dirty="0" err="1"/>
              <a:t>andrew.chamberlain</a:t>
            </a:r>
            <a:r>
              <a:rPr lang="en-GB" dirty="0"/>
              <a:t>/deriving-the-poisson-distribution-from-the-binomial-distribution-840cc1668239</a:t>
            </a:r>
            <a:endParaRPr lang="en-CH" dirty="0"/>
          </a:p>
        </p:txBody>
      </p:sp>
      <p:sp>
        <p:nvSpPr>
          <p:cNvPr id="5" name="TextBox 4">
            <a:extLst>
              <a:ext uri="{FF2B5EF4-FFF2-40B4-BE49-F238E27FC236}">
                <a16:creationId xmlns:a16="http://schemas.microsoft.com/office/drawing/2014/main" id="{7B73562C-6B35-254F-9A6A-A8A8AB9FDE89}"/>
              </a:ext>
            </a:extLst>
          </p:cNvPr>
          <p:cNvSpPr txBox="1"/>
          <p:nvPr/>
        </p:nvSpPr>
        <p:spPr>
          <a:xfrm>
            <a:off x="434033" y="468847"/>
            <a:ext cx="11323934" cy="523220"/>
          </a:xfrm>
          <a:prstGeom prst="rect">
            <a:avLst/>
          </a:prstGeom>
          <a:noFill/>
        </p:spPr>
        <p:txBody>
          <a:bodyPr wrap="none" rtlCol="0">
            <a:spAutoFit/>
          </a:bodyPr>
          <a:lstStyle/>
          <a:p>
            <a:r>
              <a:rPr lang="en-CH" sz="2800" b="1" dirty="0"/>
              <a:t>Binomial distribution with large n and small p tends to poisson distribution</a:t>
            </a:r>
          </a:p>
        </p:txBody>
      </p:sp>
    </p:spTree>
    <p:extLst>
      <p:ext uri="{BB962C8B-B14F-4D97-AF65-F5344CB8AC3E}">
        <p14:creationId xmlns:p14="http://schemas.microsoft.com/office/powerpoint/2010/main" val="2173264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5D6D58F9-6F51-B349-8EE4-EB7EF10232E0}"/>
              </a:ext>
            </a:extLst>
          </p:cNvPr>
          <p:cNvPicPr>
            <a:picLocks noChangeAspect="1"/>
          </p:cNvPicPr>
          <p:nvPr/>
        </p:nvPicPr>
        <p:blipFill rotWithShape="1">
          <a:blip r:embed="rId2"/>
          <a:srcRect b="7207"/>
          <a:stretch/>
        </p:blipFill>
        <p:spPr>
          <a:xfrm>
            <a:off x="2387600" y="1371600"/>
            <a:ext cx="7416800" cy="3818238"/>
          </a:xfrm>
          <a:prstGeom prst="rect">
            <a:avLst/>
          </a:prstGeom>
        </p:spPr>
      </p:pic>
      <p:sp>
        <p:nvSpPr>
          <p:cNvPr id="3" name="TextBox 2">
            <a:extLst>
              <a:ext uri="{FF2B5EF4-FFF2-40B4-BE49-F238E27FC236}">
                <a16:creationId xmlns:a16="http://schemas.microsoft.com/office/drawing/2014/main" id="{A0047035-31D9-914D-A4DE-DFA40B4119B4}"/>
              </a:ext>
            </a:extLst>
          </p:cNvPr>
          <p:cNvSpPr txBox="1"/>
          <p:nvPr/>
        </p:nvSpPr>
        <p:spPr>
          <a:xfrm>
            <a:off x="836729" y="521040"/>
            <a:ext cx="3848298" cy="523220"/>
          </a:xfrm>
          <a:prstGeom prst="rect">
            <a:avLst/>
          </a:prstGeom>
          <a:noFill/>
        </p:spPr>
        <p:txBody>
          <a:bodyPr wrap="none" rtlCol="0">
            <a:spAutoFit/>
          </a:bodyPr>
          <a:lstStyle/>
          <a:p>
            <a:r>
              <a:rPr lang="en-CH" sz="2800" b="1" dirty="0"/>
              <a:t>Multinomial distribution</a:t>
            </a:r>
          </a:p>
        </p:txBody>
      </p:sp>
    </p:spTree>
    <p:extLst>
      <p:ext uri="{BB962C8B-B14F-4D97-AF65-F5344CB8AC3E}">
        <p14:creationId xmlns:p14="http://schemas.microsoft.com/office/powerpoint/2010/main" val="3548744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322115-2C83-3546-84FF-EC6BC499B79A}"/>
              </a:ext>
            </a:extLst>
          </p:cNvPr>
          <p:cNvSpPr txBox="1"/>
          <p:nvPr/>
        </p:nvSpPr>
        <p:spPr>
          <a:xfrm>
            <a:off x="1822181" y="2529745"/>
            <a:ext cx="9297482" cy="584775"/>
          </a:xfrm>
          <a:prstGeom prst="rect">
            <a:avLst/>
          </a:prstGeom>
          <a:noFill/>
        </p:spPr>
        <p:txBody>
          <a:bodyPr wrap="none" rtlCol="0">
            <a:spAutoFit/>
          </a:bodyPr>
          <a:lstStyle/>
          <a:p>
            <a:r>
              <a:rPr lang="en-CH" sz="3200" b="1" dirty="0"/>
              <a:t>Basic stats concepts t</a:t>
            </a:r>
            <a:r>
              <a:rPr lang="en-GB" sz="3200" b="1" dirty="0"/>
              <a:t>ha</a:t>
            </a:r>
            <a:r>
              <a:rPr lang="en-CH" sz="3200" b="1" dirty="0"/>
              <a:t>t are important to understand</a:t>
            </a:r>
          </a:p>
        </p:txBody>
      </p:sp>
    </p:spTree>
    <p:extLst>
      <p:ext uri="{BB962C8B-B14F-4D97-AF65-F5344CB8AC3E}">
        <p14:creationId xmlns:p14="http://schemas.microsoft.com/office/powerpoint/2010/main" val="1459698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FD1D6A-F7BB-D64C-AECE-9418936FB9AF}"/>
              </a:ext>
            </a:extLst>
          </p:cNvPr>
          <p:cNvSpPr txBox="1"/>
          <p:nvPr/>
        </p:nvSpPr>
        <p:spPr>
          <a:xfrm>
            <a:off x="947057" y="522514"/>
            <a:ext cx="2715295" cy="461665"/>
          </a:xfrm>
          <a:prstGeom prst="rect">
            <a:avLst/>
          </a:prstGeom>
          <a:noFill/>
        </p:spPr>
        <p:txBody>
          <a:bodyPr wrap="none" rtlCol="0">
            <a:spAutoFit/>
          </a:bodyPr>
          <a:lstStyle/>
          <a:p>
            <a:r>
              <a:rPr lang="en-GB" sz="2400" b="1" dirty="0"/>
              <a:t>D</a:t>
            </a:r>
            <a:r>
              <a:rPr lang="en-CH" sz="2400" b="1" dirty="0"/>
              <a:t>egrees of freedom</a:t>
            </a:r>
          </a:p>
        </p:txBody>
      </p:sp>
      <p:sp>
        <p:nvSpPr>
          <p:cNvPr id="3" name="TextBox 2">
            <a:extLst>
              <a:ext uri="{FF2B5EF4-FFF2-40B4-BE49-F238E27FC236}">
                <a16:creationId xmlns:a16="http://schemas.microsoft.com/office/drawing/2014/main" id="{82C36843-7014-B948-B429-F2CA218F72DF}"/>
              </a:ext>
            </a:extLst>
          </p:cNvPr>
          <p:cNvSpPr txBox="1"/>
          <p:nvPr/>
        </p:nvSpPr>
        <p:spPr>
          <a:xfrm>
            <a:off x="1077686" y="1208314"/>
            <a:ext cx="8712129" cy="369332"/>
          </a:xfrm>
          <a:prstGeom prst="rect">
            <a:avLst/>
          </a:prstGeom>
          <a:noFill/>
        </p:spPr>
        <p:txBody>
          <a:bodyPr wrap="none" rtlCol="0">
            <a:spAutoFit/>
          </a:bodyPr>
          <a:lstStyle/>
          <a:p>
            <a:r>
              <a:rPr lang="en-GB" i="1" dirty="0"/>
              <a:t>The number of independent pieces of information that go into the estimate of a parameter</a:t>
            </a:r>
            <a:endParaRPr lang="en-CH" i="1" dirty="0"/>
          </a:p>
        </p:txBody>
      </p:sp>
      <p:sp>
        <p:nvSpPr>
          <p:cNvPr id="5" name="TextBox 4">
            <a:extLst>
              <a:ext uri="{FF2B5EF4-FFF2-40B4-BE49-F238E27FC236}">
                <a16:creationId xmlns:a16="http://schemas.microsoft.com/office/drawing/2014/main" id="{8FE081C7-83DD-424A-A3AD-C452CF2E3B2F}"/>
              </a:ext>
            </a:extLst>
          </p:cNvPr>
          <p:cNvSpPr txBox="1"/>
          <p:nvPr/>
        </p:nvSpPr>
        <p:spPr>
          <a:xfrm>
            <a:off x="1272605" y="1894114"/>
            <a:ext cx="8658204" cy="369332"/>
          </a:xfrm>
          <a:prstGeom prst="rect">
            <a:avLst/>
          </a:prstGeom>
          <a:noFill/>
        </p:spPr>
        <p:txBody>
          <a:bodyPr wrap="none" rtlCol="0">
            <a:spAutoFit/>
          </a:bodyPr>
          <a:lstStyle/>
          <a:p>
            <a:r>
              <a:rPr lang="en-GB" dirty="0"/>
              <a:t>S</a:t>
            </a:r>
            <a:r>
              <a:rPr lang="en-CH" dirty="0"/>
              <a:t>uppose you draw a sample from a population and get t</a:t>
            </a:r>
            <a:r>
              <a:rPr lang="en-GB" dirty="0"/>
              <a:t>he following values: </a:t>
            </a:r>
            <a:r>
              <a:rPr lang="en-CH" dirty="0"/>
              <a:t> 7, 6, 3, 9, 4</a:t>
            </a:r>
          </a:p>
        </p:txBody>
      </p:sp>
      <p:sp>
        <p:nvSpPr>
          <p:cNvPr id="6" name="TextBox 5">
            <a:extLst>
              <a:ext uri="{FF2B5EF4-FFF2-40B4-BE49-F238E27FC236}">
                <a16:creationId xmlns:a16="http://schemas.microsoft.com/office/drawing/2014/main" id="{A8A537DE-F223-394C-BE84-EFE51DECB292}"/>
              </a:ext>
            </a:extLst>
          </p:cNvPr>
          <p:cNvSpPr txBox="1"/>
          <p:nvPr/>
        </p:nvSpPr>
        <p:spPr>
          <a:xfrm>
            <a:off x="1291448" y="2447375"/>
            <a:ext cx="5326395" cy="369332"/>
          </a:xfrm>
          <a:prstGeom prst="rect">
            <a:avLst/>
          </a:prstGeom>
          <a:noFill/>
        </p:spPr>
        <p:txBody>
          <a:bodyPr wrap="none" rtlCol="0">
            <a:spAutoFit/>
          </a:bodyPr>
          <a:lstStyle/>
          <a:p>
            <a:r>
              <a:rPr lang="de-CH" dirty="0" err="1"/>
              <a:t>And</a:t>
            </a:r>
            <a:r>
              <a:rPr lang="de-CH" dirty="0"/>
              <a:t> </a:t>
            </a:r>
            <a:r>
              <a:rPr lang="de-CH" dirty="0" err="1"/>
              <a:t>you</a:t>
            </a:r>
            <a:r>
              <a:rPr lang="de-CH" dirty="0"/>
              <a:t> </a:t>
            </a:r>
            <a:r>
              <a:rPr lang="de-CH" dirty="0" err="1"/>
              <a:t>calculate</a:t>
            </a:r>
            <a:r>
              <a:rPr lang="de-CH" dirty="0"/>
              <a:t> a </a:t>
            </a:r>
            <a:r>
              <a:rPr lang="de-CH" dirty="0" err="1"/>
              <a:t>parameter</a:t>
            </a:r>
            <a:r>
              <a:rPr lang="de-CH" dirty="0"/>
              <a:t>, like </a:t>
            </a:r>
            <a:r>
              <a:rPr lang="de-CH" dirty="0" err="1"/>
              <a:t>the</a:t>
            </a:r>
            <a:r>
              <a:rPr lang="de-CH" dirty="0"/>
              <a:t> </a:t>
            </a:r>
            <a:r>
              <a:rPr lang="de-CH" dirty="0" err="1"/>
              <a:t>mean</a:t>
            </a:r>
            <a:r>
              <a:rPr lang="de-CH" dirty="0"/>
              <a:t>:  </a:t>
            </a:r>
            <a:r>
              <a:rPr lang="de-CH" dirty="0" err="1"/>
              <a:t>avr</a:t>
            </a:r>
            <a:r>
              <a:rPr lang="de-CH" dirty="0"/>
              <a:t>=5.8 </a:t>
            </a:r>
            <a:endParaRPr lang="en-CH" dirty="0"/>
          </a:p>
        </p:txBody>
      </p:sp>
      <p:sp>
        <p:nvSpPr>
          <p:cNvPr id="7" name="TextBox 6">
            <a:extLst>
              <a:ext uri="{FF2B5EF4-FFF2-40B4-BE49-F238E27FC236}">
                <a16:creationId xmlns:a16="http://schemas.microsoft.com/office/drawing/2014/main" id="{CC026664-6428-4C4D-A6EE-683DF7BEBC30}"/>
              </a:ext>
            </a:extLst>
          </p:cNvPr>
          <p:cNvSpPr txBox="1"/>
          <p:nvPr/>
        </p:nvSpPr>
        <p:spPr>
          <a:xfrm>
            <a:off x="1291448" y="3106539"/>
            <a:ext cx="10419906" cy="646331"/>
          </a:xfrm>
          <a:prstGeom prst="rect">
            <a:avLst/>
          </a:prstGeom>
          <a:noFill/>
        </p:spPr>
        <p:txBody>
          <a:bodyPr wrap="square" rtlCol="0">
            <a:spAutoFit/>
          </a:bodyPr>
          <a:lstStyle/>
          <a:p>
            <a:r>
              <a:rPr lang="de-CH" dirty="0" err="1"/>
              <a:t>Degrees</a:t>
            </a:r>
            <a:r>
              <a:rPr lang="de-CH" dirty="0"/>
              <a:t> </a:t>
            </a:r>
            <a:r>
              <a:rPr lang="de-CH" dirty="0" err="1"/>
              <a:t>of</a:t>
            </a:r>
            <a:r>
              <a:rPr lang="de-CH" dirty="0"/>
              <a:t> </a:t>
            </a:r>
            <a:r>
              <a:rPr lang="de-CH" dirty="0" err="1"/>
              <a:t>freedom</a:t>
            </a:r>
            <a:r>
              <a:rPr lang="de-CH" dirty="0"/>
              <a:t> </a:t>
            </a:r>
            <a:r>
              <a:rPr lang="de-CH" dirty="0" err="1"/>
              <a:t>mean</a:t>
            </a:r>
            <a:r>
              <a:rPr lang="de-CH" dirty="0"/>
              <a:t> </a:t>
            </a:r>
            <a:r>
              <a:rPr lang="de-CH" dirty="0" err="1"/>
              <a:t>how</a:t>
            </a:r>
            <a:r>
              <a:rPr lang="de-CH" dirty="0"/>
              <a:t> </a:t>
            </a:r>
            <a:r>
              <a:rPr lang="de-CH" dirty="0" err="1"/>
              <a:t>many</a:t>
            </a:r>
            <a:r>
              <a:rPr lang="de-CH" dirty="0"/>
              <a:t> </a:t>
            </a:r>
            <a:r>
              <a:rPr lang="de-CH" dirty="0" err="1"/>
              <a:t>of</a:t>
            </a:r>
            <a:r>
              <a:rPr lang="de-CH" dirty="0"/>
              <a:t> </a:t>
            </a:r>
            <a:r>
              <a:rPr lang="de-CH" dirty="0" err="1"/>
              <a:t>these</a:t>
            </a:r>
            <a:r>
              <a:rPr lang="de-CH" dirty="0"/>
              <a:t> </a:t>
            </a:r>
            <a:r>
              <a:rPr lang="de-CH" dirty="0" err="1"/>
              <a:t>pieces</a:t>
            </a:r>
            <a:r>
              <a:rPr lang="de-CH" dirty="0"/>
              <a:t> </a:t>
            </a:r>
            <a:r>
              <a:rPr lang="de-CH" dirty="0" err="1"/>
              <a:t>of</a:t>
            </a:r>
            <a:r>
              <a:rPr lang="de-CH" dirty="0"/>
              <a:t> </a:t>
            </a:r>
            <a:r>
              <a:rPr lang="de-CH" dirty="0" err="1"/>
              <a:t>information</a:t>
            </a:r>
            <a:r>
              <a:rPr lang="de-CH" dirty="0"/>
              <a:t> </a:t>
            </a:r>
            <a:r>
              <a:rPr lang="de-CH" dirty="0" err="1"/>
              <a:t>are</a:t>
            </a:r>
            <a:r>
              <a:rPr lang="de-CH" dirty="0"/>
              <a:t> </a:t>
            </a:r>
            <a:r>
              <a:rPr lang="de-CH" dirty="0" err="1"/>
              <a:t>independant</a:t>
            </a:r>
            <a:r>
              <a:rPr lang="de-CH" dirty="0"/>
              <a:t>? In </a:t>
            </a:r>
            <a:r>
              <a:rPr lang="de-CH" dirty="0" err="1"/>
              <a:t>this</a:t>
            </a:r>
            <a:r>
              <a:rPr lang="de-CH" dirty="0"/>
              <a:t> </a:t>
            </a:r>
            <a:r>
              <a:rPr lang="de-CH" dirty="0" err="1"/>
              <a:t>case</a:t>
            </a:r>
            <a:r>
              <a:rPr lang="de-CH" dirty="0"/>
              <a:t> </a:t>
            </a:r>
            <a:r>
              <a:rPr lang="de-CH" dirty="0" err="1"/>
              <a:t>it</a:t>
            </a:r>
            <a:r>
              <a:rPr lang="de-CH" dirty="0"/>
              <a:t> </a:t>
            </a:r>
            <a:r>
              <a:rPr lang="de-CH" dirty="0" err="1"/>
              <a:t>is</a:t>
            </a:r>
            <a:r>
              <a:rPr lang="de-CH" dirty="0"/>
              <a:t> </a:t>
            </a:r>
            <a:r>
              <a:rPr lang="de-CH" dirty="0" err="1"/>
              <a:t>the</a:t>
            </a:r>
            <a:r>
              <a:rPr lang="de-CH" dirty="0"/>
              <a:t> </a:t>
            </a:r>
            <a:r>
              <a:rPr lang="de-CH" dirty="0" err="1"/>
              <a:t>number</a:t>
            </a:r>
            <a:r>
              <a:rPr lang="de-CH" dirty="0"/>
              <a:t> </a:t>
            </a:r>
            <a:r>
              <a:rPr lang="de-CH" dirty="0" err="1"/>
              <a:t>of</a:t>
            </a:r>
            <a:r>
              <a:rPr lang="de-CH" dirty="0"/>
              <a:t> </a:t>
            </a:r>
            <a:r>
              <a:rPr lang="de-CH" dirty="0" err="1"/>
              <a:t>measurements</a:t>
            </a:r>
            <a:r>
              <a:rPr lang="de-CH" dirty="0"/>
              <a:t> minus 1 (n-1)</a:t>
            </a:r>
          </a:p>
        </p:txBody>
      </p:sp>
      <p:sp>
        <p:nvSpPr>
          <p:cNvPr id="9" name="Rectangle 8">
            <a:extLst>
              <a:ext uri="{FF2B5EF4-FFF2-40B4-BE49-F238E27FC236}">
                <a16:creationId xmlns:a16="http://schemas.microsoft.com/office/drawing/2014/main" id="{DAD229BC-0914-FA4F-9908-FB8CB63C4CD0}"/>
              </a:ext>
            </a:extLst>
          </p:cNvPr>
          <p:cNvSpPr/>
          <p:nvPr/>
        </p:nvSpPr>
        <p:spPr>
          <a:xfrm>
            <a:off x="1272605" y="3944726"/>
            <a:ext cx="10419906" cy="646331"/>
          </a:xfrm>
          <a:prstGeom prst="rect">
            <a:avLst/>
          </a:prstGeom>
        </p:spPr>
        <p:txBody>
          <a:bodyPr wrap="square">
            <a:spAutoFit/>
          </a:bodyPr>
          <a:lstStyle/>
          <a:p>
            <a:r>
              <a:rPr lang="de-CH" dirty="0"/>
              <a:t>So </a:t>
            </a:r>
            <a:r>
              <a:rPr lang="de-CH" dirty="0" err="1"/>
              <a:t>if</a:t>
            </a:r>
            <a:r>
              <a:rPr lang="de-CH" dirty="0"/>
              <a:t> </a:t>
            </a:r>
            <a:r>
              <a:rPr lang="de-CH" dirty="0" err="1"/>
              <a:t>you</a:t>
            </a:r>
            <a:r>
              <a:rPr lang="de-CH" dirty="0"/>
              <a:t> </a:t>
            </a:r>
            <a:r>
              <a:rPr lang="de-CH" dirty="0" err="1"/>
              <a:t>know</a:t>
            </a:r>
            <a:r>
              <a:rPr lang="de-CH" dirty="0"/>
              <a:t> 4 </a:t>
            </a:r>
            <a:r>
              <a:rPr lang="de-CH" dirty="0" err="1"/>
              <a:t>of</a:t>
            </a:r>
            <a:r>
              <a:rPr lang="de-CH" dirty="0"/>
              <a:t> </a:t>
            </a:r>
            <a:r>
              <a:rPr lang="de-CH" dirty="0" err="1"/>
              <a:t>the</a:t>
            </a:r>
            <a:r>
              <a:rPr lang="de-CH" dirty="0"/>
              <a:t> </a:t>
            </a:r>
            <a:r>
              <a:rPr lang="de-CH" dirty="0" err="1"/>
              <a:t>measurements</a:t>
            </a:r>
            <a:r>
              <a:rPr lang="de-CH" dirty="0"/>
              <a:t> (7,6,3,9,?) </a:t>
            </a:r>
            <a:r>
              <a:rPr lang="de-CH" dirty="0" err="1"/>
              <a:t>and</a:t>
            </a:r>
            <a:r>
              <a:rPr lang="de-CH" dirty="0"/>
              <a:t> </a:t>
            </a:r>
            <a:r>
              <a:rPr lang="de-CH" dirty="0" err="1"/>
              <a:t>the</a:t>
            </a:r>
            <a:r>
              <a:rPr lang="de-CH" dirty="0"/>
              <a:t> </a:t>
            </a:r>
            <a:r>
              <a:rPr lang="de-CH" dirty="0" err="1"/>
              <a:t>mean</a:t>
            </a:r>
            <a:r>
              <a:rPr lang="de-CH" dirty="0"/>
              <a:t>(5.8), </a:t>
            </a:r>
            <a:r>
              <a:rPr lang="de-CH" dirty="0" err="1"/>
              <a:t>you</a:t>
            </a:r>
            <a:r>
              <a:rPr lang="de-CH" dirty="0"/>
              <a:t> </a:t>
            </a:r>
            <a:r>
              <a:rPr lang="de-CH" dirty="0" err="1"/>
              <a:t>can</a:t>
            </a:r>
            <a:r>
              <a:rPr lang="de-CH" dirty="0"/>
              <a:t> </a:t>
            </a:r>
            <a:r>
              <a:rPr lang="de-CH" dirty="0" err="1"/>
              <a:t>calculate</a:t>
            </a:r>
            <a:r>
              <a:rPr lang="de-CH" dirty="0"/>
              <a:t> </a:t>
            </a:r>
            <a:r>
              <a:rPr lang="de-CH" dirty="0" err="1"/>
              <a:t>the</a:t>
            </a:r>
            <a:r>
              <a:rPr lang="de-CH" dirty="0"/>
              <a:t> last </a:t>
            </a:r>
            <a:r>
              <a:rPr lang="de-CH" dirty="0" err="1"/>
              <a:t>measurement</a:t>
            </a:r>
            <a:r>
              <a:rPr lang="de-CH" dirty="0"/>
              <a:t> (5.8*5-7-6-3-9=4)</a:t>
            </a:r>
          </a:p>
        </p:txBody>
      </p:sp>
      <p:sp>
        <p:nvSpPr>
          <p:cNvPr id="10" name="Rectangle 9">
            <a:extLst>
              <a:ext uri="{FF2B5EF4-FFF2-40B4-BE49-F238E27FC236}">
                <a16:creationId xmlns:a16="http://schemas.microsoft.com/office/drawing/2014/main" id="{5D742D3D-27B4-174E-9AF8-FC0F0B2EF544}"/>
              </a:ext>
            </a:extLst>
          </p:cNvPr>
          <p:cNvSpPr/>
          <p:nvPr/>
        </p:nvSpPr>
        <p:spPr>
          <a:xfrm>
            <a:off x="1291447" y="4895304"/>
            <a:ext cx="10419905" cy="1754326"/>
          </a:xfrm>
          <a:prstGeom prst="rect">
            <a:avLst/>
          </a:prstGeom>
        </p:spPr>
        <p:txBody>
          <a:bodyPr wrap="square">
            <a:spAutoFit/>
          </a:bodyPr>
          <a:lstStyle/>
          <a:p>
            <a:r>
              <a:rPr lang="de-CH" dirty="0" err="1"/>
              <a:t>However</a:t>
            </a:r>
            <a:r>
              <a:rPr lang="de-CH" dirty="0"/>
              <a:t> </a:t>
            </a:r>
            <a:r>
              <a:rPr lang="de-CH" dirty="0" err="1"/>
              <a:t>if</a:t>
            </a:r>
            <a:r>
              <a:rPr lang="de-CH" dirty="0"/>
              <a:t> </a:t>
            </a:r>
            <a:r>
              <a:rPr lang="de-CH" dirty="0" err="1"/>
              <a:t>you</a:t>
            </a:r>
            <a:r>
              <a:rPr lang="de-CH" dirty="0"/>
              <a:t> </a:t>
            </a:r>
            <a:r>
              <a:rPr lang="de-CH" dirty="0" err="1"/>
              <a:t>only</a:t>
            </a:r>
            <a:r>
              <a:rPr lang="de-CH" dirty="0"/>
              <a:t> </a:t>
            </a:r>
            <a:r>
              <a:rPr lang="de-CH" dirty="0" err="1"/>
              <a:t>know</a:t>
            </a:r>
            <a:r>
              <a:rPr lang="de-CH" dirty="0"/>
              <a:t> 3 </a:t>
            </a:r>
            <a:r>
              <a:rPr lang="de-CH" dirty="0" err="1"/>
              <a:t>of</a:t>
            </a:r>
            <a:r>
              <a:rPr lang="de-CH" dirty="0"/>
              <a:t> </a:t>
            </a:r>
            <a:r>
              <a:rPr lang="de-CH" dirty="0" err="1"/>
              <a:t>the</a:t>
            </a:r>
            <a:r>
              <a:rPr lang="de-CH" dirty="0"/>
              <a:t> </a:t>
            </a:r>
            <a:r>
              <a:rPr lang="de-CH" dirty="0" err="1"/>
              <a:t>measurements</a:t>
            </a:r>
            <a:r>
              <a:rPr lang="de-CH" dirty="0"/>
              <a:t> (7,6,3,?,?) </a:t>
            </a:r>
            <a:r>
              <a:rPr lang="de-CH" dirty="0" err="1"/>
              <a:t>there</a:t>
            </a:r>
            <a:r>
              <a:rPr lang="de-CH" dirty="0"/>
              <a:t> </a:t>
            </a:r>
            <a:r>
              <a:rPr lang="de-CH" dirty="0" err="1"/>
              <a:t>are</a:t>
            </a:r>
            <a:r>
              <a:rPr lang="de-CH" dirty="0"/>
              <a:t> </a:t>
            </a:r>
            <a:r>
              <a:rPr lang="de-CH" dirty="0" err="1"/>
              <a:t>many</a:t>
            </a:r>
            <a:r>
              <a:rPr lang="de-CH" dirty="0"/>
              <a:t> </a:t>
            </a:r>
            <a:r>
              <a:rPr lang="de-CH" dirty="0" err="1"/>
              <a:t>combinations</a:t>
            </a:r>
            <a:r>
              <a:rPr lang="de-CH" dirty="0"/>
              <a:t> </a:t>
            </a:r>
            <a:r>
              <a:rPr lang="de-CH" dirty="0" err="1"/>
              <a:t>that</a:t>
            </a:r>
            <a:r>
              <a:rPr lang="de-CH" dirty="0"/>
              <a:t> </a:t>
            </a:r>
            <a:r>
              <a:rPr lang="de-CH" dirty="0" err="1"/>
              <a:t>could</a:t>
            </a:r>
            <a:r>
              <a:rPr lang="de-CH" dirty="0"/>
              <a:t> </a:t>
            </a:r>
            <a:r>
              <a:rPr lang="de-CH" dirty="0" err="1"/>
              <a:t>give</a:t>
            </a:r>
            <a:r>
              <a:rPr lang="de-CH" dirty="0"/>
              <a:t> </a:t>
            </a:r>
            <a:r>
              <a:rPr lang="de-CH" dirty="0" err="1"/>
              <a:t>you</a:t>
            </a:r>
            <a:r>
              <a:rPr lang="de-CH" dirty="0"/>
              <a:t> </a:t>
            </a:r>
            <a:r>
              <a:rPr lang="de-CH" dirty="0" err="1"/>
              <a:t>the</a:t>
            </a:r>
            <a:r>
              <a:rPr lang="de-CH" dirty="0"/>
              <a:t> same </a:t>
            </a:r>
            <a:r>
              <a:rPr lang="de-CH" dirty="0" err="1"/>
              <a:t>mean</a:t>
            </a:r>
            <a:r>
              <a:rPr lang="de-CH" dirty="0"/>
              <a:t>, </a:t>
            </a:r>
            <a:r>
              <a:rPr lang="de-CH" dirty="0" err="1"/>
              <a:t>e.g</a:t>
            </a:r>
            <a:r>
              <a:rPr lang="de-CH" dirty="0"/>
              <a:t> </a:t>
            </a:r>
          </a:p>
          <a:p>
            <a:r>
              <a:rPr lang="de-CH" dirty="0"/>
              <a:t>7,6,3,8,5</a:t>
            </a:r>
          </a:p>
          <a:p>
            <a:r>
              <a:rPr lang="de-CH" dirty="0"/>
              <a:t>7,6,3,2,11</a:t>
            </a:r>
          </a:p>
          <a:p>
            <a:r>
              <a:rPr lang="de-CH" dirty="0"/>
              <a:t>…</a:t>
            </a:r>
          </a:p>
          <a:p>
            <a:r>
              <a:rPr lang="de-CH" dirty="0"/>
              <a:t>So </a:t>
            </a:r>
            <a:r>
              <a:rPr lang="de-CH" dirty="0" err="1"/>
              <a:t>the</a:t>
            </a:r>
            <a:r>
              <a:rPr lang="de-CH" dirty="0"/>
              <a:t> n-1</a:t>
            </a:r>
            <a:r>
              <a:rPr lang="de-CH" baseline="30000" dirty="0"/>
              <a:t>th</a:t>
            </a:r>
            <a:r>
              <a:rPr lang="de-CH" dirty="0"/>
              <a:t> </a:t>
            </a:r>
            <a:r>
              <a:rPr lang="de-CH" dirty="0" err="1"/>
              <a:t>number</a:t>
            </a:r>
            <a:r>
              <a:rPr lang="de-CH" dirty="0"/>
              <a:t> </a:t>
            </a:r>
            <a:r>
              <a:rPr lang="de-CH" dirty="0" err="1"/>
              <a:t>is</a:t>
            </a:r>
            <a:r>
              <a:rPr lang="de-CH" dirty="0"/>
              <a:t> </a:t>
            </a:r>
            <a:r>
              <a:rPr lang="de-CH" dirty="0" err="1"/>
              <a:t>independant</a:t>
            </a:r>
            <a:r>
              <a:rPr lang="de-CH" dirty="0"/>
              <a:t> </a:t>
            </a:r>
            <a:r>
              <a:rPr lang="de-CH" dirty="0" err="1"/>
              <a:t>of</a:t>
            </a:r>
            <a:r>
              <a:rPr lang="de-CH" dirty="0"/>
              <a:t> </a:t>
            </a:r>
            <a:r>
              <a:rPr lang="de-CH" dirty="0" err="1"/>
              <a:t>the</a:t>
            </a:r>
            <a:r>
              <a:rPr lang="de-CH" dirty="0"/>
              <a:t> </a:t>
            </a:r>
            <a:r>
              <a:rPr lang="de-CH" dirty="0" err="1"/>
              <a:t>n</a:t>
            </a:r>
            <a:r>
              <a:rPr lang="de-CH" baseline="30000" dirty="0" err="1"/>
              <a:t>th</a:t>
            </a:r>
            <a:r>
              <a:rPr lang="de-CH" dirty="0"/>
              <a:t> </a:t>
            </a:r>
            <a:r>
              <a:rPr lang="de-CH" dirty="0" err="1"/>
              <a:t>number</a:t>
            </a:r>
            <a:r>
              <a:rPr lang="de-CH" dirty="0"/>
              <a:t>, so </a:t>
            </a:r>
            <a:r>
              <a:rPr lang="de-CH" dirty="0" err="1"/>
              <a:t>you</a:t>
            </a:r>
            <a:r>
              <a:rPr lang="de-CH" dirty="0"/>
              <a:t> </a:t>
            </a:r>
            <a:r>
              <a:rPr lang="de-CH" dirty="0" err="1"/>
              <a:t>have</a:t>
            </a:r>
            <a:r>
              <a:rPr lang="de-CH" dirty="0"/>
              <a:t> n-1 </a:t>
            </a:r>
            <a:r>
              <a:rPr lang="de-CH" dirty="0" err="1"/>
              <a:t>degrees</a:t>
            </a:r>
            <a:r>
              <a:rPr lang="de-CH" dirty="0"/>
              <a:t> </a:t>
            </a:r>
            <a:r>
              <a:rPr lang="de-CH" dirty="0" err="1"/>
              <a:t>of</a:t>
            </a:r>
            <a:r>
              <a:rPr lang="de-CH" dirty="0"/>
              <a:t> </a:t>
            </a:r>
            <a:r>
              <a:rPr lang="de-CH" dirty="0" err="1"/>
              <a:t>freedom</a:t>
            </a:r>
            <a:r>
              <a:rPr lang="de-CH" dirty="0"/>
              <a:t> in </a:t>
            </a:r>
            <a:r>
              <a:rPr lang="de-CH" dirty="0" err="1"/>
              <a:t>this</a:t>
            </a:r>
            <a:r>
              <a:rPr lang="de-CH" dirty="0"/>
              <a:t> </a:t>
            </a:r>
            <a:r>
              <a:rPr lang="de-CH" dirty="0" err="1"/>
              <a:t>case</a:t>
            </a:r>
            <a:r>
              <a:rPr lang="de-CH" dirty="0"/>
              <a:t>.</a:t>
            </a:r>
          </a:p>
        </p:txBody>
      </p:sp>
    </p:spTree>
    <p:extLst>
      <p:ext uri="{BB962C8B-B14F-4D97-AF65-F5344CB8AC3E}">
        <p14:creationId xmlns:p14="http://schemas.microsoft.com/office/powerpoint/2010/main" val="2003713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D269EB-476D-D541-BE87-AD75653A3AB5}"/>
              </a:ext>
            </a:extLst>
          </p:cNvPr>
          <p:cNvSpPr txBox="1"/>
          <p:nvPr/>
        </p:nvSpPr>
        <p:spPr>
          <a:xfrm>
            <a:off x="1099902" y="488675"/>
            <a:ext cx="1230145" cy="461665"/>
          </a:xfrm>
          <a:prstGeom prst="rect">
            <a:avLst/>
          </a:prstGeom>
          <a:noFill/>
        </p:spPr>
        <p:txBody>
          <a:bodyPr wrap="none" rtlCol="0">
            <a:spAutoFit/>
          </a:bodyPr>
          <a:lstStyle/>
          <a:p>
            <a:r>
              <a:rPr lang="en-CH" sz="2400" b="1" dirty="0"/>
              <a:t>P values</a:t>
            </a:r>
          </a:p>
        </p:txBody>
      </p:sp>
      <p:sp>
        <p:nvSpPr>
          <p:cNvPr id="3" name="TextBox 2">
            <a:extLst>
              <a:ext uri="{FF2B5EF4-FFF2-40B4-BE49-F238E27FC236}">
                <a16:creationId xmlns:a16="http://schemas.microsoft.com/office/drawing/2014/main" id="{627B69EC-D68F-9D48-B7BC-05C6B024ED73}"/>
              </a:ext>
            </a:extLst>
          </p:cNvPr>
          <p:cNvSpPr txBox="1"/>
          <p:nvPr/>
        </p:nvSpPr>
        <p:spPr>
          <a:xfrm>
            <a:off x="1099903" y="984742"/>
            <a:ext cx="6295057" cy="369332"/>
          </a:xfrm>
          <a:prstGeom prst="rect">
            <a:avLst/>
          </a:prstGeom>
          <a:noFill/>
        </p:spPr>
        <p:txBody>
          <a:bodyPr wrap="none" rtlCol="0">
            <a:spAutoFit/>
          </a:bodyPr>
          <a:lstStyle/>
          <a:p>
            <a:r>
              <a:rPr lang="en-CH" dirty="0"/>
              <a:t>What does it mean that your results is significant at p=0.05 level?</a:t>
            </a:r>
          </a:p>
        </p:txBody>
      </p:sp>
      <p:sp>
        <p:nvSpPr>
          <p:cNvPr id="4" name="TextBox 3">
            <a:extLst>
              <a:ext uri="{FF2B5EF4-FFF2-40B4-BE49-F238E27FC236}">
                <a16:creationId xmlns:a16="http://schemas.microsoft.com/office/drawing/2014/main" id="{B43BC935-5D09-B84A-80DA-269E5376129A}"/>
              </a:ext>
            </a:extLst>
          </p:cNvPr>
          <p:cNvSpPr txBox="1"/>
          <p:nvPr/>
        </p:nvSpPr>
        <p:spPr>
          <a:xfrm>
            <a:off x="1099902" y="1607545"/>
            <a:ext cx="6689139" cy="369332"/>
          </a:xfrm>
          <a:prstGeom prst="rect">
            <a:avLst/>
          </a:prstGeom>
          <a:noFill/>
        </p:spPr>
        <p:txBody>
          <a:bodyPr wrap="none" rtlCol="0">
            <a:spAutoFit/>
          </a:bodyPr>
          <a:lstStyle/>
          <a:p>
            <a:r>
              <a:rPr lang="en-CH" dirty="0"/>
              <a:t>Does it mean we are 95% sure that </a:t>
            </a:r>
            <a:r>
              <a:rPr lang="en-GB" dirty="0" err="1"/>
              <a:t>th</a:t>
            </a:r>
            <a:r>
              <a:rPr lang="en-CH" dirty="0"/>
              <a:t>e alternative hypothesis it true?</a:t>
            </a:r>
          </a:p>
        </p:txBody>
      </p:sp>
      <p:sp>
        <p:nvSpPr>
          <p:cNvPr id="5" name="TextBox 4">
            <a:extLst>
              <a:ext uri="{FF2B5EF4-FFF2-40B4-BE49-F238E27FC236}">
                <a16:creationId xmlns:a16="http://schemas.microsoft.com/office/drawing/2014/main" id="{53BAA6BD-B7E2-C44D-94A5-BEBC1311C208}"/>
              </a:ext>
            </a:extLst>
          </p:cNvPr>
          <p:cNvSpPr txBox="1"/>
          <p:nvPr/>
        </p:nvSpPr>
        <p:spPr>
          <a:xfrm>
            <a:off x="1064503" y="2201040"/>
            <a:ext cx="938077" cy="369332"/>
          </a:xfrm>
          <a:prstGeom prst="rect">
            <a:avLst/>
          </a:prstGeom>
          <a:noFill/>
        </p:spPr>
        <p:txBody>
          <a:bodyPr wrap="none" rtlCol="0">
            <a:spAutoFit/>
          </a:bodyPr>
          <a:lstStyle/>
          <a:p>
            <a:r>
              <a:rPr lang="de-CH" b="1" dirty="0">
                <a:solidFill>
                  <a:srgbClr val="FF0000"/>
                </a:solidFill>
              </a:rPr>
              <a:t>NO!!!!!!</a:t>
            </a:r>
            <a:endParaRPr lang="en-CH" b="1" dirty="0">
              <a:solidFill>
                <a:srgbClr val="FF0000"/>
              </a:solidFill>
            </a:endParaRPr>
          </a:p>
        </p:txBody>
      </p:sp>
      <p:sp>
        <p:nvSpPr>
          <p:cNvPr id="6" name="TextBox 5">
            <a:extLst>
              <a:ext uri="{FF2B5EF4-FFF2-40B4-BE49-F238E27FC236}">
                <a16:creationId xmlns:a16="http://schemas.microsoft.com/office/drawing/2014/main" id="{87E5F826-862E-5148-B111-16F2F3DA1770}"/>
              </a:ext>
            </a:extLst>
          </p:cNvPr>
          <p:cNvSpPr txBox="1"/>
          <p:nvPr/>
        </p:nvSpPr>
        <p:spPr>
          <a:xfrm>
            <a:off x="1099902" y="2794535"/>
            <a:ext cx="10189421" cy="2585323"/>
          </a:xfrm>
          <a:prstGeom prst="rect">
            <a:avLst/>
          </a:prstGeom>
          <a:noFill/>
        </p:spPr>
        <p:txBody>
          <a:bodyPr wrap="square" rtlCol="0">
            <a:spAutoFit/>
          </a:bodyPr>
          <a:lstStyle/>
          <a:p>
            <a:r>
              <a:rPr lang="de-CH" dirty="0" err="1"/>
              <a:t>It</a:t>
            </a:r>
            <a:r>
              <a:rPr lang="de-CH" dirty="0"/>
              <a:t> </a:t>
            </a:r>
            <a:r>
              <a:rPr lang="de-CH" dirty="0" err="1"/>
              <a:t>means</a:t>
            </a:r>
            <a:r>
              <a:rPr lang="de-CH" dirty="0"/>
              <a:t>: </a:t>
            </a:r>
            <a:r>
              <a:rPr lang="de-CH" dirty="0" err="1">
                <a:solidFill>
                  <a:srgbClr val="0070C0"/>
                </a:solidFill>
              </a:rPr>
              <a:t>Under</a:t>
            </a:r>
            <a:r>
              <a:rPr lang="de-CH" dirty="0">
                <a:solidFill>
                  <a:srgbClr val="0070C0"/>
                </a:solidFill>
              </a:rPr>
              <a:t> </a:t>
            </a:r>
            <a:r>
              <a:rPr lang="de-CH" dirty="0" err="1">
                <a:solidFill>
                  <a:srgbClr val="0070C0"/>
                </a:solidFill>
              </a:rPr>
              <a:t>the</a:t>
            </a:r>
            <a:r>
              <a:rPr lang="de-CH" dirty="0">
                <a:solidFill>
                  <a:srgbClr val="0070C0"/>
                </a:solidFill>
              </a:rPr>
              <a:t> </a:t>
            </a:r>
            <a:r>
              <a:rPr lang="de-CH" dirty="0" err="1">
                <a:solidFill>
                  <a:srgbClr val="0070C0"/>
                </a:solidFill>
              </a:rPr>
              <a:t>assumption</a:t>
            </a:r>
            <a:r>
              <a:rPr lang="de-CH" dirty="0">
                <a:solidFill>
                  <a:srgbClr val="0070C0"/>
                </a:solidFill>
              </a:rPr>
              <a:t> </a:t>
            </a:r>
            <a:r>
              <a:rPr lang="de-CH" dirty="0" err="1">
                <a:solidFill>
                  <a:srgbClr val="0070C0"/>
                </a:solidFill>
              </a:rPr>
              <a:t>of</a:t>
            </a:r>
            <a:r>
              <a:rPr lang="de-CH" dirty="0">
                <a:solidFill>
                  <a:srgbClr val="0070C0"/>
                </a:solidFill>
              </a:rPr>
              <a:t> </a:t>
            </a:r>
            <a:r>
              <a:rPr lang="de-CH" dirty="0" err="1">
                <a:solidFill>
                  <a:srgbClr val="0070C0"/>
                </a:solidFill>
              </a:rPr>
              <a:t>the</a:t>
            </a:r>
            <a:r>
              <a:rPr lang="de-CH" dirty="0">
                <a:solidFill>
                  <a:srgbClr val="0070C0"/>
                </a:solidFill>
              </a:rPr>
              <a:t> NULL </a:t>
            </a:r>
            <a:r>
              <a:rPr lang="de-CH" dirty="0" err="1">
                <a:solidFill>
                  <a:srgbClr val="0070C0"/>
                </a:solidFill>
              </a:rPr>
              <a:t>hypothesis</a:t>
            </a:r>
            <a:r>
              <a:rPr lang="de-CH" dirty="0">
                <a:solidFill>
                  <a:srgbClr val="0070C0"/>
                </a:solidFill>
              </a:rPr>
              <a:t> </a:t>
            </a:r>
            <a:r>
              <a:rPr lang="de-CH" dirty="0" err="1">
                <a:solidFill>
                  <a:srgbClr val="0070C0"/>
                </a:solidFill>
              </a:rPr>
              <a:t>being</a:t>
            </a:r>
            <a:r>
              <a:rPr lang="de-CH" dirty="0">
                <a:solidFill>
                  <a:srgbClr val="0070C0"/>
                </a:solidFill>
              </a:rPr>
              <a:t> TRUE, </a:t>
            </a:r>
            <a:r>
              <a:rPr lang="de-CH" dirty="0" err="1">
                <a:solidFill>
                  <a:srgbClr val="0070C0"/>
                </a:solidFill>
              </a:rPr>
              <a:t>if</a:t>
            </a:r>
            <a:r>
              <a:rPr lang="de-CH" dirty="0">
                <a:solidFill>
                  <a:srgbClr val="0070C0"/>
                </a:solidFill>
              </a:rPr>
              <a:t> </a:t>
            </a:r>
            <a:r>
              <a:rPr lang="de-CH" dirty="0" err="1">
                <a:solidFill>
                  <a:srgbClr val="0070C0"/>
                </a:solidFill>
              </a:rPr>
              <a:t>you</a:t>
            </a:r>
            <a:r>
              <a:rPr lang="de-CH" dirty="0">
                <a:solidFill>
                  <a:srgbClr val="0070C0"/>
                </a:solidFill>
              </a:rPr>
              <a:t> ran </a:t>
            </a:r>
            <a:r>
              <a:rPr lang="de-CH" dirty="0" err="1">
                <a:solidFill>
                  <a:srgbClr val="0070C0"/>
                </a:solidFill>
              </a:rPr>
              <a:t>this</a:t>
            </a:r>
            <a:r>
              <a:rPr lang="de-CH" dirty="0">
                <a:solidFill>
                  <a:srgbClr val="0070C0"/>
                </a:solidFill>
              </a:rPr>
              <a:t> </a:t>
            </a:r>
            <a:r>
              <a:rPr lang="de-CH" dirty="0" err="1">
                <a:solidFill>
                  <a:srgbClr val="0070C0"/>
                </a:solidFill>
              </a:rPr>
              <a:t>experiment</a:t>
            </a:r>
            <a:r>
              <a:rPr lang="de-CH" dirty="0">
                <a:solidFill>
                  <a:srgbClr val="0070C0"/>
                </a:solidFill>
              </a:rPr>
              <a:t> </a:t>
            </a:r>
            <a:r>
              <a:rPr lang="de-CH" dirty="0" err="1">
                <a:solidFill>
                  <a:srgbClr val="0070C0"/>
                </a:solidFill>
              </a:rPr>
              <a:t>many</a:t>
            </a:r>
            <a:r>
              <a:rPr lang="de-CH" dirty="0">
                <a:solidFill>
                  <a:srgbClr val="0070C0"/>
                </a:solidFill>
              </a:rPr>
              <a:t> </a:t>
            </a:r>
            <a:r>
              <a:rPr lang="de-CH" dirty="0" err="1">
                <a:solidFill>
                  <a:srgbClr val="0070C0"/>
                </a:solidFill>
              </a:rPr>
              <a:t>many</a:t>
            </a:r>
            <a:r>
              <a:rPr lang="de-CH" dirty="0">
                <a:solidFill>
                  <a:srgbClr val="0070C0"/>
                </a:solidFill>
              </a:rPr>
              <a:t> </a:t>
            </a:r>
            <a:r>
              <a:rPr lang="de-CH" dirty="0" err="1">
                <a:solidFill>
                  <a:srgbClr val="0070C0"/>
                </a:solidFill>
              </a:rPr>
              <a:t>times</a:t>
            </a:r>
            <a:r>
              <a:rPr lang="de-CH" dirty="0">
                <a:solidFill>
                  <a:srgbClr val="0070C0"/>
                </a:solidFill>
              </a:rPr>
              <a:t>, </a:t>
            </a:r>
            <a:r>
              <a:rPr lang="de-CH" dirty="0" err="1">
                <a:solidFill>
                  <a:srgbClr val="0070C0"/>
                </a:solidFill>
              </a:rPr>
              <a:t>you</a:t>
            </a:r>
            <a:r>
              <a:rPr lang="de-CH" dirty="0">
                <a:solidFill>
                  <a:srgbClr val="0070C0"/>
                </a:solidFill>
              </a:rPr>
              <a:t> </a:t>
            </a:r>
            <a:r>
              <a:rPr lang="de-CH" dirty="0" err="1">
                <a:solidFill>
                  <a:srgbClr val="0070C0"/>
                </a:solidFill>
              </a:rPr>
              <a:t>would</a:t>
            </a:r>
            <a:r>
              <a:rPr lang="de-CH" dirty="0">
                <a:solidFill>
                  <a:srgbClr val="0070C0"/>
                </a:solidFill>
              </a:rPr>
              <a:t> </a:t>
            </a:r>
            <a:r>
              <a:rPr lang="de-CH" dirty="0" err="1">
                <a:solidFill>
                  <a:srgbClr val="0070C0"/>
                </a:solidFill>
              </a:rPr>
              <a:t>expect</a:t>
            </a:r>
            <a:r>
              <a:rPr lang="de-CH" dirty="0">
                <a:solidFill>
                  <a:srgbClr val="0070C0"/>
                </a:solidFill>
              </a:rPr>
              <a:t>, on </a:t>
            </a:r>
            <a:r>
              <a:rPr lang="de-CH" dirty="0" err="1">
                <a:solidFill>
                  <a:srgbClr val="0070C0"/>
                </a:solidFill>
              </a:rPr>
              <a:t>average</a:t>
            </a:r>
            <a:r>
              <a:rPr lang="de-CH" dirty="0">
                <a:solidFill>
                  <a:srgbClr val="0070C0"/>
                </a:solidFill>
              </a:rPr>
              <a:t>, 5% </a:t>
            </a:r>
            <a:r>
              <a:rPr lang="de-CH" dirty="0" err="1">
                <a:solidFill>
                  <a:srgbClr val="0070C0"/>
                </a:solidFill>
              </a:rPr>
              <a:t>of</a:t>
            </a:r>
            <a:r>
              <a:rPr lang="de-CH" dirty="0">
                <a:solidFill>
                  <a:srgbClr val="0070C0"/>
                </a:solidFill>
              </a:rPr>
              <a:t> </a:t>
            </a:r>
            <a:r>
              <a:rPr lang="de-CH" dirty="0" err="1">
                <a:solidFill>
                  <a:srgbClr val="0070C0"/>
                </a:solidFill>
              </a:rPr>
              <a:t>the</a:t>
            </a:r>
            <a:r>
              <a:rPr lang="de-CH" dirty="0">
                <a:solidFill>
                  <a:srgbClr val="0070C0"/>
                </a:solidFill>
              </a:rPr>
              <a:t> </a:t>
            </a:r>
            <a:r>
              <a:rPr lang="de-CH" dirty="0" err="1">
                <a:solidFill>
                  <a:srgbClr val="0070C0"/>
                </a:solidFill>
              </a:rPr>
              <a:t>results</a:t>
            </a:r>
            <a:r>
              <a:rPr lang="de-CH" dirty="0">
                <a:solidFill>
                  <a:srgbClr val="0070C0"/>
                </a:solidFill>
              </a:rPr>
              <a:t> </a:t>
            </a:r>
            <a:r>
              <a:rPr lang="de-CH" dirty="0" err="1">
                <a:solidFill>
                  <a:srgbClr val="0070C0"/>
                </a:solidFill>
              </a:rPr>
              <a:t>to</a:t>
            </a:r>
            <a:r>
              <a:rPr lang="de-CH" dirty="0">
                <a:solidFill>
                  <a:srgbClr val="0070C0"/>
                </a:solidFill>
              </a:rPr>
              <a:t> </a:t>
            </a:r>
            <a:r>
              <a:rPr lang="de-CH" dirty="0" err="1">
                <a:solidFill>
                  <a:srgbClr val="0070C0"/>
                </a:solidFill>
              </a:rPr>
              <a:t>be</a:t>
            </a:r>
            <a:r>
              <a:rPr lang="de-CH" dirty="0">
                <a:solidFill>
                  <a:srgbClr val="0070C0"/>
                </a:solidFill>
              </a:rPr>
              <a:t> </a:t>
            </a:r>
            <a:r>
              <a:rPr lang="de-CH" dirty="0" err="1">
                <a:solidFill>
                  <a:srgbClr val="0070C0"/>
                </a:solidFill>
              </a:rPr>
              <a:t>as</a:t>
            </a:r>
            <a:r>
              <a:rPr lang="de-CH" dirty="0">
                <a:solidFill>
                  <a:srgbClr val="0070C0"/>
                </a:solidFill>
              </a:rPr>
              <a:t> extreme </a:t>
            </a:r>
            <a:r>
              <a:rPr lang="de-CH" dirty="0" err="1">
                <a:solidFill>
                  <a:srgbClr val="0070C0"/>
                </a:solidFill>
              </a:rPr>
              <a:t>or</a:t>
            </a:r>
            <a:r>
              <a:rPr lang="de-CH" dirty="0">
                <a:solidFill>
                  <a:srgbClr val="0070C0"/>
                </a:solidFill>
              </a:rPr>
              <a:t> </a:t>
            </a:r>
            <a:r>
              <a:rPr lang="de-CH" dirty="0" err="1">
                <a:solidFill>
                  <a:srgbClr val="0070C0"/>
                </a:solidFill>
              </a:rPr>
              <a:t>more</a:t>
            </a:r>
            <a:r>
              <a:rPr lang="de-CH" dirty="0">
                <a:solidFill>
                  <a:srgbClr val="0070C0"/>
                </a:solidFill>
              </a:rPr>
              <a:t> extreme </a:t>
            </a:r>
            <a:r>
              <a:rPr lang="de-CH" dirty="0" err="1">
                <a:solidFill>
                  <a:srgbClr val="0070C0"/>
                </a:solidFill>
              </a:rPr>
              <a:t>as</a:t>
            </a:r>
            <a:r>
              <a:rPr lang="de-CH" dirty="0">
                <a:solidFill>
                  <a:srgbClr val="0070C0"/>
                </a:solidFill>
              </a:rPr>
              <a:t> </a:t>
            </a:r>
            <a:r>
              <a:rPr lang="de-CH" dirty="0" err="1">
                <a:solidFill>
                  <a:srgbClr val="0070C0"/>
                </a:solidFill>
              </a:rPr>
              <a:t>the</a:t>
            </a:r>
            <a:r>
              <a:rPr lang="de-CH" dirty="0">
                <a:solidFill>
                  <a:srgbClr val="0070C0"/>
                </a:solidFill>
              </a:rPr>
              <a:t> </a:t>
            </a:r>
            <a:r>
              <a:rPr lang="de-CH" dirty="0" err="1">
                <a:solidFill>
                  <a:srgbClr val="0070C0"/>
                </a:solidFill>
              </a:rPr>
              <a:t>result</a:t>
            </a:r>
            <a:r>
              <a:rPr lang="de-CH" dirty="0">
                <a:solidFill>
                  <a:srgbClr val="0070C0"/>
                </a:solidFill>
              </a:rPr>
              <a:t> </a:t>
            </a:r>
            <a:r>
              <a:rPr lang="de-CH" dirty="0" err="1">
                <a:solidFill>
                  <a:srgbClr val="0070C0"/>
                </a:solidFill>
              </a:rPr>
              <a:t>you</a:t>
            </a:r>
            <a:r>
              <a:rPr lang="de-CH" dirty="0">
                <a:solidFill>
                  <a:srgbClr val="0070C0"/>
                </a:solidFill>
              </a:rPr>
              <a:t> </a:t>
            </a:r>
            <a:r>
              <a:rPr lang="de-CH" dirty="0" err="1">
                <a:solidFill>
                  <a:srgbClr val="0070C0"/>
                </a:solidFill>
              </a:rPr>
              <a:t>obtained</a:t>
            </a:r>
            <a:r>
              <a:rPr lang="de-CH" dirty="0">
                <a:solidFill>
                  <a:srgbClr val="0070C0"/>
                </a:solidFill>
              </a:rPr>
              <a:t>.</a:t>
            </a:r>
          </a:p>
          <a:p>
            <a:endParaRPr lang="de-CH" dirty="0"/>
          </a:p>
          <a:p>
            <a:r>
              <a:rPr lang="en-CH" dirty="0"/>
              <a:t>In other words, even if there is NO TRUE DIFFERENCE between your sample and the expected values, you would still get this result 5% of the time… </a:t>
            </a:r>
          </a:p>
          <a:p>
            <a:endParaRPr lang="en-CH" dirty="0"/>
          </a:p>
          <a:p>
            <a:r>
              <a:rPr lang="en-CH" dirty="0"/>
              <a:t>We know nothing about the distribution of the statistic if the alternative hypothesis is true, all we can say is that our sample is unlikely to come from the null distribution (but still could, 5% of the time).</a:t>
            </a:r>
          </a:p>
        </p:txBody>
      </p:sp>
    </p:spTree>
    <p:extLst>
      <p:ext uri="{BB962C8B-B14F-4D97-AF65-F5344CB8AC3E}">
        <p14:creationId xmlns:p14="http://schemas.microsoft.com/office/powerpoint/2010/main" val="1097939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7919544-6CC8-6142-A4B5-F3F4AFB3C3BF}"/>
              </a:ext>
            </a:extLst>
          </p:cNvPr>
          <p:cNvPicPr>
            <a:picLocks noChangeAspect="1"/>
          </p:cNvPicPr>
          <p:nvPr/>
        </p:nvPicPr>
        <p:blipFill>
          <a:blip r:embed="rId2"/>
          <a:stretch>
            <a:fillRect/>
          </a:stretch>
        </p:blipFill>
        <p:spPr>
          <a:xfrm>
            <a:off x="487680" y="1228570"/>
            <a:ext cx="5065578" cy="5273830"/>
          </a:xfrm>
          <a:prstGeom prst="rect">
            <a:avLst/>
          </a:prstGeom>
        </p:spPr>
      </p:pic>
      <p:pic>
        <p:nvPicPr>
          <p:cNvPr id="7" name="Picture 6">
            <a:extLst>
              <a:ext uri="{FF2B5EF4-FFF2-40B4-BE49-F238E27FC236}">
                <a16:creationId xmlns:a16="http://schemas.microsoft.com/office/drawing/2014/main" id="{3DCB15E6-1AB0-9741-8AA4-BC60DBBDFED4}"/>
              </a:ext>
            </a:extLst>
          </p:cNvPr>
          <p:cNvPicPr>
            <a:picLocks noChangeAspect="1"/>
          </p:cNvPicPr>
          <p:nvPr/>
        </p:nvPicPr>
        <p:blipFill>
          <a:blip r:embed="rId3"/>
          <a:stretch>
            <a:fillRect/>
          </a:stretch>
        </p:blipFill>
        <p:spPr>
          <a:xfrm>
            <a:off x="6096000" y="1402080"/>
            <a:ext cx="5415483" cy="1697990"/>
          </a:xfrm>
          <a:prstGeom prst="rect">
            <a:avLst/>
          </a:prstGeom>
        </p:spPr>
      </p:pic>
      <p:sp>
        <p:nvSpPr>
          <p:cNvPr id="8" name="TextBox 7">
            <a:extLst>
              <a:ext uri="{FF2B5EF4-FFF2-40B4-BE49-F238E27FC236}">
                <a16:creationId xmlns:a16="http://schemas.microsoft.com/office/drawing/2014/main" id="{E3EB8602-62DA-7F48-AF88-131E44FD33C4}"/>
              </a:ext>
            </a:extLst>
          </p:cNvPr>
          <p:cNvSpPr txBox="1"/>
          <p:nvPr/>
        </p:nvSpPr>
        <p:spPr>
          <a:xfrm>
            <a:off x="690880" y="355600"/>
            <a:ext cx="8200643" cy="523220"/>
          </a:xfrm>
          <a:prstGeom prst="rect">
            <a:avLst/>
          </a:prstGeom>
          <a:noFill/>
        </p:spPr>
        <p:txBody>
          <a:bodyPr wrap="none" rtlCol="0">
            <a:spAutoFit/>
          </a:bodyPr>
          <a:lstStyle/>
          <a:p>
            <a:r>
              <a:rPr lang="en-CH" sz="2800" b="1" dirty="0"/>
              <a:t>Mathematical notation for different types of numbers</a:t>
            </a:r>
          </a:p>
        </p:txBody>
      </p:sp>
      <p:sp>
        <p:nvSpPr>
          <p:cNvPr id="9" name="TextBox 8">
            <a:extLst>
              <a:ext uri="{FF2B5EF4-FFF2-40B4-BE49-F238E27FC236}">
                <a16:creationId xmlns:a16="http://schemas.microsoft.com/office/drawing/2014/main" id="{A496BC0F-4981-9A49-8767-DC0FBA56FE3D}"/>
              </a:ext>
            </a:extLst>
          </p:cNvPr>
          <p:cNvSpPr txBox="1"/>
          <p:nvPr/>
        </p:nvSpPr>
        <p:spPr>
          <a:xfrm>
            <a:off x="6096000" y="1082758"/>
            <a:ext cx="4410310" cy="369332"/>
          </a:xfrm>
          <a:prstGeom prst="rect">
            <a:avLst/>
          </a:prstGeom>
          <a:noFill/>
        </p:spPr>
        <p:txBody>
          <a:bodyPr wrap="none" rtlCol="0">
            <a:spAutoFit/>
          </a:bodyPr>
          <a:lstStyle/>
          <a:p>
            <a:r>
              <a:rPr lang="en-CH" dirty="0"/>
              <a:t>Real numbers are found on the number line:</a:t>
            </a: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C5BA1862-843E-824B-9B8C-7174F4A8F9A3}"/>
                  </a:ext>
                </a:extLst>
              </p:cNvPr>
              <p:cNvSpPr txBox="1"/>
              <p:nvPr/>
            </p:nvSpPr>
            <p:spPr>
              <a:xfrm>
                <a:off x="6638744" y="3573265"/>
                <a:ext cx="812017"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de-CH" b="0" i="1" smtClean="0">
                          <a:latin typeface="Cambria Math" panose="02040503050406030204" pitchFamily="18" charset="0"/>
                        </a:rPr>
                        <m:t>𝑥</m:t>
                      </m:r>
                      <m:r>
                        <a:rPr lang="de-CH" b="0" i="1" smtClean="0">
                          <a:latin typeface="Cambria Math" panose="02040503050406030204" pitchFamily="18" charset="0"/>
                          <a:ea typeface="Cambria Math" panose="02040503050406030204" pitchFamily="18" charset="0"/>
                        </a:rPr>
                        <m:t>∈</m:t>
                      </m:r>
                      <m:r>
                        <a:rPr lang="de-CH" b="0" i="1" smtClean="0">
                          <a:latin typeface="Cambria Math" panose="02040503050406030204" pitchFamily="18" charset="0"/>
                          <a:ea typeface="Cambria Math" panose="02040503050406030204" pitchFamily="18" charset="0"/>
                        </a:rPr>
                        <m:t>ℝ</m:t>
                      </m:r>
                    </m:oMath>
                  </m:oMathPara>
                </a14:m>
                <a:endParaRPr lang="en-CH" dirty="0"/>
              </a:p>
            </p:txBody>
          </p:sp>
        </mc:Choice>
        <mc:Fallback>
          <p:sp>
            <p:nvSpPr>
              <p:cNvPr id="10" name="TextBox 9">
                <a:extLst>
                  <a:ext uri="{FF2B5EF4-FFF2-40B4-BE49-F238E27FC236}">
                    <a16:creationId xmlns:a16="http://schemas.microsoft.com/office/drawing/2014/main" id="{C5BA1862-843E-824B-9B8C-7174F4A8F9A3}"/>
                  </a:ext>
                </a:extLst>
              </p:cNvPr>
              <p:cNvSpPr txBox="1">
                <a:spLocks noRot="1" noChangeAspect="1" noMove="1" noResize="1" noEditPoints="1" noAdjustHandles="1" noChangeArrowheads="1" noChangeShapeType="1" noTextEdit="1"/>
              </p:cNvSpPr>
              <p:nvPr/>
            </p:nvSpPr>
            <p:spPr>
              <a:xfrm>
                <a:off x="6638744" y="3573265"/>
                <a:ext cx="812017" cy="369332"/>
              </a:xfrm>
              <a:prstGeom prst="rect">
                <a:avLst/>
              </a:prstGeom>
              <a:blipFill>
                <a:blip r:embed="rId4"/>
                <a:stretch>
                  <a:fillRect/>
                </a:stretch>
              </a:blipFill>
            </p:spPr>
            <p:txBody>
              <a:bodyPr/>
              <a:lstStyle/>
              <a:p>
                <a:r>
                  <a:rPr lang="en-CH">
                    <a:noFill/>
                  </a:rPr>
                  <a:t> </a:t>
                </a:r>
              </a:p>
            </p:txBody>
          </p:sp>
        </mc:Fallback>
      </mc:AlternateContent>
      <p:sp>
        <p:nvSpPr>
          <p:cNvPr id="11" name="TextBox 10">
            <a:extLst>
              <a:ext uri="{FF2B5EF4-FFF2-40B4-BE49-F238E27FC236}">
                <a16:creationId xmlns:a16="http://schemas.microsoft.com/office/drawing/2014/main" id="{40CD7E5E-C750-B846-A5E8-D05C3D1D66F9}"/>
              </a:ext>
            </a:extLst>
          </p:cNvPr>
          <p:cNvSpPr txBox="1"/>
          <p:nvPr/>
        </p:nvSpPr>
        <p:spPr>
          <a:xfrm>
            <a:off x="7450761" y="3573265"/>
            <a:ext cx="3558154" cy="923330"/>
          </a:xfrm>
          <a:prstGeom prst="rect">
            <a:avLst/>
          </a:prstGeom>
          <a:noFill/>
        </p:spPr>
        <p:txBody>
          <a:bodyPr wrap="none" rtlCol="0">
            <a:spAutoFit/>
          </a:bodyPr>
          <a:lstStyle/>
          <a:p>
            <a:r>
              <a:rPr lang="en-GB" dirty="0"/>
              <a:t>means: </a:t>
            </a:r>
          </a:p>
          <a:p>
            <a:r>
              <a:rPr lang="en-GB" dirty="0"/>
              <a:t>x belongs to the set of real numbers</a:t>
            </a:r>
          </a:p>
          <a:p>
            <a:r>
              <a:rPr lang="en-GB" dirty="0"/>
              <a:t>(x is a real number)</a:t>
            </a:r>
            <a:endParaRPr lang="en-CH" dirty="0"/>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83AA21C4-FA2A-404E-B54D-275E6371CA65}"/>
                  </a:ext>
                </a:extLst>
              </p:cNvPr>
              <p:cNvSpPr txBox="1"/>
              <p:nvPr/>
            </p:nvSpPr>
            <p:spPr>
              <a:xfrm>
                <a:off x="6638744" y="5271254"/>
                <a:ext cx="779957"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r>
                        <a:rPr lang="de-CH" b="0" i="1" smtClean="0">
                          <a:latin typeface="Cambria Math" panose="02040503050406030204" pitchFamily="18" charset="0"/>
                        </a:rPr>
                        <m:t>𝑥</m:t>
                      </m:r>
                      <m:r>
                        <a:rPr lang="de-CH" i="1">
                          <a:latin typeface="Cambria Math" panose="02040503050406030204" pitchFamily="18" charset="0"/>
                          <a:ea typeface="Cambria Math" panose="02040503050406030204" pitchFamily="18" charset="0"/>
                        </a:rPr>
                        <m:t>∈</m:t>
                      </m:r>
                      <m:r>
                        <a:rPr lang="de-CH" i="1" smtClean="0">
                          <a:latin typeface="Cambria Math" panose="02040503050406030204" pitchFamily="18" charset="0"/>
                          <a:ea typeface="Cambria Math" panose="02040503050406030204" pitchFamily="18" charset="0"/>
                        </a:rPr>
                        <m:t>ℤ</m:t>
                      </m:r>
                    </m:oMath>
                  </m:oMathPara>
                </a14:m>
                <a:endParaRPr lang="en-CH" dirty="0"/>
              </a:p>
            </p:txBody>
          </p:sp>
        </mc:Choice>
        <mc:Fallback>
          <p:sp>
            <p:nvSpPr>
              <p:cNvPr id="12" name="TextBox 11">
                <a:extLst>
                  <a:ext uri="{FF2B5EF4-FFF2-40B4-BE49-F238E27FC236}">
                    <a16:creationId xmlns:a16="http://schemas.microsoft.com/office/drawing/2014/main" id="{83AA21C4-FA2A-404E-B54D-275E6371CA65}"/>
                  </a:ext>
                </a:extLst>
              </p:cNvPr>
              <p:cNvSpPr txBox="1">
                <a:spLocks noRot="1" noChangeAspect="1" noMove="1" noResize="1" noEditPoints="1" noAdjustHandles="1" noChangeArrowheads="1" noChangeShapeType="1" noTextEdit="1"/>
              </p:cNvSpPr>
              <p:nvPr/>
            </p:nvSpPr>
            <p:spPr>
              <a:xfrm>
                <a:off x="6638744" y="5271254"/>
                <a:ext cx="779957" cy="369332"/>
              </a:xfrm>
              <a:prstGeom prst="rect">
                <a:avLst/>
              </a:prstGeom>
              <a:blipFill>
                <a:blip r:embed="rId5"/>
                <a:stretch>
                  <a:fillRect/>
                </a:stretch>
              </a:blipFill>
            </p:spPr>
            <p:txBody>
              <a:bodyPr/>
              <a:lstStyle/>
              <a:p>
                <a:r>
                  <a:rPr lang="en-CH">
                    <a:noFill/>
                  </a:rPr>
                  <a:t> </a:t>
                </a:r>
              </a:p>
            </p:txBody>
          </p:sp>
        </mc:Fallback>
      </mc:AlternateContent>
      <p:sp>
        <p:nvSpPr>
          <p:cNvPr id="13" name="TextBox 12">
            <a:extLst>
              <a:ext uri="{FF2B5EF4-FFF2-40B4-BE49-F238E27FC236}">
                <a16:creationId xmlns:a16="http://schemas.microsoft.com/office/drawing/2014/main" id="{346DC4FF-00CE-4C42-979B-C35392630BC1}"/>
              </a:ext>
            </a:extLst>
          </p:cNvPr>
          <p:cNvSpPr txBox="1"/>
          <p:nvPr/>
        </p:nvSpPr>
        <p:spPr>
          <a:xfrm>
            <a:off x="7450761" y="5267224"/>
            <a:ext cx="1482970" cy="646331"/>
          </a:xfrm>
          <a:prstGeom prst="rect">
            <a:avLst/>
          </a:prstGeom>
          <a:noFill/>
        </p:spPr>
        <p:txBody>
          <a:bodyPr wrap="none" rtlCol="0">
            <a:spAutoFit/>
          </a:bodyPr>
          <a:lstStyle/>
          <a:p>
            <a:r>
              <a:rPr lang="en-GB" dirty="0"/>
              <a:t>means: </a:t>
            </a:r>
          </a:p>
          <a:p>
            <a:r>
              <a:rPr lang="en-GB" dirty="0"/>
              <a:t>x is an integer</a:t>
            </a:r>
            <a:endParaRPr lang="en-CH" dirty="0"/>
          </a:p>
        </p:txBody>
      </p:sp>
    </p:spTree>
    <p:extLst>
      <p:ext uri="{BB962C8B-B14F-4D97-AF65-F5344CB8AC3E}">
        <p14:creationId xmlns:p14="http://schemas.microsoft.com/office/powerpoint/2010/main" val="3435428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F84D02-2969-0940-9F06-D7ED650CC6D5}"/>
              </a:ext>
            </a:extLst>
          </p:cNvPr>
          <p:cNvSpPr txBox="1"/>
          <p:nvPr/>
        </p:nvSpPr>
        <p:spPr>
          <a:xfrm>
            <a:off x="918610" y="305190"/>
            <a:ext cx="3365217" cy="461665"/>
          </a:xfrm>
          <a:prstGeom prst="rect">
            <a:avLst/>
          </a:prstGeom>
          <a:noFill/>
        </p:spPr>
        <p:txBody>
          <a:bodyPr wrap="none" rtlCol="0">
            <a:spAutoFit/>
          </a:bodyPr>
          <a:lstStyle/>
          <a:p>
            <a:r>
              <a:rPr lang="en-CH" sz="2400" b="1" dirty="0"/>
              <a:t>Multiple testing problem</a:t>
            </a:r>
          </a:p>
        </p:txBody>
      </p:sp>
      <p:sp>
        <p:nvSpPr>
          <p:cNvPr id="3" name="TextBox 2">
            <a:extLst>
              <a:ext uri="{FF2B5EF4-FFF2-40B4-BE49-F238E27FC236}">
                <a16:creationId xmlns:a16="http://schemas.microsoft.com/office/drawing/2014/main" id="{6CEFB2FE-B9EF-3041-B6E2-922895BD35AB}"/>
              </a:ext>
            </a:extLst>
          </p:cNvPr>
          <p:cNvSpPr txBox="1"/>
          <p:nvPr/>
        </p:nvSpPr>
        <p:spPr>
          <a:xfrm>
            <a:off x="918610" y="1120749"/>
            <a:ext cx="10441052" cy="646331"/>
          </a:xfrm>
          <a:prstGeom prst="rect">
            <a:avLst/>
          </a:prstGeom>
          <a:noFill/>
        </p:spPr>
        <p:txBody>
          <a:bodyPr wrap="square" rtlCol="0">
            <a:spAutoFit/>
          </a:bodyPr>
          <a:lstStyle/>
          <a:p>
            <a:r>
              <a:rPr lang="en-CH" dirty="0"/>
              <a:t>If you run the same experiment 20,000 times, with a p=0.05 significance threshold, you would expect 5% of the results to be positive, i.e. 1000 positive results even if there is no real underlying difference!!</a:t>
            </a:r>
          </a:p>
        </p:txBody>
      </p:sp>
      <p:sp>
        <p:nvSpPr>
          <p:cNvPr id="4" name="Rectangle 3">
            <a:extLst>
              <a:ext uri="{FF2B5EF4-FFF2-40B4-BE49-F238E27FC236}">
                <a16:creationId xmlns:a16="http://schemas.microsoft.com/office/drawing/2014/main" id="{CA1FB242-2034-D548-8847-128ECFCCFF5E}"/>
              </a:ext>
            </a:extLst>
          </p:cNvPr>
          <p:cNvSpPr/>
          <p:nvPr/>
        </p:nvSpPr>
        <p:spPr>
          <a:xfrm>
            <a:off x="918609" y="2120974"/>
            <a:ext cx="10441051" cy="646331"/>
          </a:xfrm>
          <a:prstGeom prst="rect">
            <a:avLst/>
          </a:prstGeom>
        </p:spPr>
        <p:txBody>
          <a:bodyPr wrap="square">
            <a:spAutoFit/>
          </a:bodyPr>
          <a:lstStyle/>
          <a:p>
            <a:r>
              <a:rPr lang="en-GB" dirty="0"/>
              <a:t>T</a:t>
            </a:r>
            <a:r>
              <a:rPr lang="en-CH" dirty="0"/>
              <a:t>his is why in genomics, when you do RNAseq (with 20,000 genes in t</a:t>
            </a:r>
            <a:r>
              <a:rPr lang="en-GB" dirty="0"/>
              <a:t>he</a:t>
            </a:r>
            <a:r>
              <a:rPr lang="en-CH" dirty="0"/>
              <a:t> genome), you cannot use a simple p-value, because many genes would come out as significant.</a:t>
            </a:r>
          </a:p>
        </p:txBody>
      </p:sp>
      <p:sp>
        <p:nvSpPr>
          <p:cNvPr id="5" name="Rectangle 4">
            <a:extLst>
              <a:ext uri="{FF2B5EF4-FFF2-40B4-BE49-F238E27FC236}">
                <a16:creationId xmlns:a16="http://schemas.microsoft.com/office/drawing/2014/main" id="{8EA089A6-8002-6A4A-B20A-DAF4D92CA787}"/>
              </a:ext>
            </a:extLst>
          </p:cNvPr>
          <p:cNvSpPr/>
          <p:nvPr/>
        </p:nvSpPr>
        <p:spPr>
          <a:xfrm>
            <a:off x="918608" y="3844425"/>
            <a:ext cx="10441051" cy="923330"/>
          </a:xfrm>
          <a:prstGeom prst="rect">
            <a:avLst/>
          </a:prstGeom>
        </p:spPr>
        <p:txBody>
          <a:bodyPr wrap="square">
            <a:spAutoFit/>
          </a:bodyPr>
          <a:lstStyle/>
          <a:p>
            <a:r>
              <a:rPr lang="en-CH" dirty="0"/>
              <a:t>The intuitively simplest correction is called the </a:t>
            </a:r>
            <a:r>
              <a:rPr lang="en-CH" b="1" dirty="0"/>
              <a:t>Bonferroni correction</a:t>
            </a:r>
            <a:r>
              <a:rPr lang="en-CH" dirty="0"/>
              <a:t>, where you simply divide the threshold p value by the number of experiments 0.05/20000=0.0000025 and use this as your new threshold for statistical significance.</a:t>
            </a:r>
          </a:p>
        </p:txBody>
      </p:sp>
      <p:sp>
        <p:nvSpPr>
          <p:cNvPr id="6" name="Rectangle 5">
            <a:extLst>
              <a:ext uri="{FF2B5EF4-FFF2-40B4-BE49-F238E27FC236}">
                <a16:creationId xmlns:a16="http://schemas.microsoft.com/office/drawing/2014/main" id="{54B37B89-9158-B146-9415-EAD52495F2FC}"/>
              </a:ext>
            </a:extLst>
          </p:cNvPr>
          <p:cNvSpPr/>
          <p:nvPr/>
        </p:nvSpPr>
        <p:spPr>
          <a:xfrm>
            <a:off x="918607" y="5121649"/>
            <a:ext cx="10086849" cy="369332"/>
          </a:xfrm>
          <a:prstGeom prst="rect">
            <a:avLst/>
          </a:prstGeom>
        </p:spPr>
        <p:txBody>
          <a:bodyPr wrap="square">
            <a:spAutoFit/>
          </a:bodyPr>
          <a:lstStyle/>
          <a:p>
            <a:r>
              <a:rPr lang="en-CH" dirty="0"/>
              <a:t>The bonferroni correction is usually too harsh, so people often use the </a:t>
            </a:r>
            <a:r>
              <a:rPr lang="en-CH" b="1" dirty="0"/>
              <a:t>False Discovery Rate (FDR)</a:t>
            </a:r>
            <a:endParaRPr lang="en-CH" dirty="0"/>
          </a:p>
        </p:txBody>
      </p:sp>
      <p:sp>
        <p:nvSpPr>
          <p:cNvPr id="7" name="Rectangle 6">
            <a:extLst>
              <a:ext uri="{FF2B5EF4-FFF2-40B4-BE49-F238E27FC236}">
                <a16:creationId xmlns:a16="http://schemas.microsoft.com/office/drawing/2014/main" id="{02E4BAD1-E1C8-D243-920A-39EA530336DB}"/>
              </a:ext>
            </a:extLst>
          </p:cNvPr>
          <p:cNvSpPr/>
          <p:nvPr/>
        </p:nvSpPr>
        <p:spPr>
          <a:xfrm>
            <a:off x="918607" y="3121199"/>
            <a:ext cx="3220882" cy="369332"/>
          </a:xfrm>
          <a:prstGeom prst="rect">
            <a:avLst/>
          </a:prstGeom>
        </p:spPr>
        <p:txBody>
          <a:bodyPr wrap="none">
            <a:spAutoFit/>
          </a:bodyPr>
          <a:lstStyle/>
          <a:p>
            <a:r>
              <a:rPr lang="en-CH" dirty="0"/>
              <a:t>So you need a </a:t>
            </a:r>
            <a:r>
              <a:rPr lang="en-CH" b="1" dirty="0"/>
              <a:t>corrected p-value</a:t>
            </a:r>
          </a:p>
        </p:txBody>
      </p:sp>
    </p:spTree>
    <p:extLst>
      <p:ext uri="{BB962C8B-B14F-4D97-AF65-F5344CB8AC3E}">
        <p14:creationId xmlns:p14="http://schemas.microsoft.com/office/powerpoint/2010/main" val="3748197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C17F07-0B05-EB48-9C13-FF2632CBD5F9}"/>
              </a:ext>
            </a:extLst>
          </p:cNvPr>
          <p:cNvSpPr txBox="1"/>
          <p:nvPr/>
        </p:nvSpPr>
        <p:spPr>
          <a:xfrm>
            <a:off x="495704" y="241632"/>
            <a:ext cx="1447704" cy="461665"/>
          </a:xfrm>
          <a:prstGeom prst="rect">
            <a:avLst/>
          </a:prstGeom>
          <a:noFill/>
        </p:spPr>
        <p:txBody>
          <a:bodyPr wrap="none" rtlCol="0">
            <a:spAutoFit/>
          </a:bodyPr>
          <a:lstStyle/>
          <a:p>
            <a:r>
              <a:rPr lang="en-CH" sz="2400" b="1" dirty="0"/>
              <a:t>Effect size</a:t>
            </a:r>
          </a:p>
        </p:txBody>
      </p:sp>
      <p:sp>
        <p:nvSpPr>
          <p:cNvPr id="4" name="TextBox 3">
            <a:extLst>
              <a:ext uri="{FF2B5EF4-FFF2-40B4-BE49-F238E27FC236}">
                <a16:creationId xmlns:a16="http://schemas.microsoft.com/office/drawing/2014/main" id="{A93FBC63-C86E-8E4B-A0F6-B09AC2F35903}"/>
              </a:ext>
            </a:extLst>
          </p:cNvPr>
          <p:cNvSpPr txBox="1"/>
          <p:nvPr/>
        </p:nvSpPr>
        <p:spPr>
          <a:xfrm>
            <a:off x="495704" y="769780"/>
            <a:ext cx="10944919" cy="1200329"/>
          </a:xfrm>
          <a:prstGeom prst="rect">
            <a:avLst/>
          </a:prstGeom>
          <a:noFill/>
        </p:spPr>
        <p:txBody>
          <a:bodyPr wrap="none" rtlCol="0">
            <a:spAutoFit/>
          </a:bodyPr>
          <a:lstStyle/>
          <a:p>
            <a:r>
              <a:rPr lang="en-CH" dirty="0"/>
              <a:t>Comparing heights of two groups of 1000 people:</a:t>
            </a:r>
          </a:p>
          <a:p>
            <a:r>
              <a:rPr lang="en-CH" dirty="0"/>
              <a:t>Very significant difference p=0.00000006</a:t>
            </a:r>
          </a:p>
          <a:p>
            <a:endParaRPr lang="en-CH" dirty="0"/>
          </a:p>
          <a:p>
            <a:r>
              <a:rPr lang="en-CH" dirty="0"/>
              <a:t>But effect size is tiny. </a:t>
            </a:r>
            <a:r>
              <a:rPr lang="en-GB" dirty="0"/>
              <a:t>M</a:t>
            </a:r>
            <a:r>
              <a:rPr lang="en-CH" dirty="0"/>
              <a:t>ean group1: 160cm, mean group2: 161cm. </a:t>
            </a:r>
            <a:r>
              <a:rPr lang="en-GB" dirty="0"/>
              <a:t>D</a:t>
            </a:r>
            <a:r>
              <a:rPr lang="en-CH" dirty="0"/>
              <a:t>o we really care about such a small difference? </a:t>
            </a:r>
          </a:p>
        </p:txBody>
      </p:sp>
      <p:pic>
        <p:nvPicPr>
          <p:cNvPr id="5" name="Picture 4">
            <a:extLst>
              <a:ext uri="{FF2B5EF4-FFF2-40B4-BE49-F238E27FC236}">
                <a16:creationId xmlns:a16="http://schemas.microsoft.com/office/drawing/2014/main" id="{FC557E15-9F00-264A-804A-E757F22B0067}"/>
              </a:ext>
            </a:extLst>
          </p:cNvPr>
          <p:cNvPicPr>
            <a:picLocks noChangeAspect="1"/>
          </p:cNvPicPr>
          <p:nvPr/>
        </p:nvPicPr>
        <p:blipFill>
          <a:blip r:embed="rId2"/>
          <a:stretch>
            <a:fillRect/>
          </a:stretch>
        </p:blipFill>
        <p:spPr>
          <a:xfrm>
            <a:off x="3685722" y="2337896"/>
            <a:ext cx="5572579" cy="4520104"/>
          </a:xfrm>
          <a:prstGeom prst="rect">
            <a:avLst/>
          </a:prstGeom>
        </p:spPr>
      </p:pic>
    </p:spTree>
    <p:extLst>
      <p:ext uri="{BB962C8B-B14F-4D97-AF65-F5344CB8AC3E}">
        <p14:creationId xmlns:p14="http://schemas.microsoft.com/office/powerpoint/2010/main" val="346304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B3159F-CEB8-A94B-AF38-10ED2F4F76BC}"/>
              </a:ext>
            </a:extLst>
          </p:cNvPr>
          <p:cNvSpPr txBox="1"/>
          <p:nvPr/>
        </p:nvSpPr>
        <p:spPr>
          <a:xfrm>
            <a:off x="947057" y="522514"/>
            <a:ext cx="999056" cy="461665"/>
          </a:xfrm>
          <a:prstGeom prst="rect">
            <a:avLst/>
          </a:prstGeom>
          <a:noFill/>
        </p:spPr>
        <p:txBody>
          <a:bodyPr wrap="none" rtlCol="0">
            <a:spAutoFit/>
          </a:bodyPr>
          <a:lstStyle/>
          <a:p>
            <a:r>
              <a:rPr lang="de-CH" sz="2400" b="1" dirty="0"/>
              <a:t>Power</a:t>
            </a:r>
            <a:endParaRPr lang="en-CH" sz="2400" b="1" dirty="0"/>
          </a:p>
        </p:txBody>
      </p:sp>
      <p:sp>
        <p:nvSpPr>
          <p:cNvPr id="3" name="TextBox 2">
            <a:extLst>
              <a:ext uri="{FF2B5EF4-FFF2-40B4-BE49-F238E27FC236}">
                <a16:creationId xmlns:a16="http://schemas.microsoft.com/office/drawing/2014/main" id="{87816E3B-74A1-A445-93C2-A99D0803506E}"/>
              </a:ext>
            </a:extLst>
          </p:cNvPr>
          <p:cNvSpPr txBox="1"/>
          <p:nvPr/>
        </p:nvSpPr>
        <p:spPr>
          <a:xfrm>
            <a:off x="1143000" y="1338943"/>
            <a:ext cx="10433957" cy="2308324"/>
          </a:xfrm>
          <a:prstGeom prst="rect">
            <a:avLst/>
          </a:prstGeom>
          <a:noFill/>
        </p:spPr>
        <p:txBody>
          <a:bodyPr wrap="square" rtlCol="0">
            <a:spAutoFit/>
          </a:bodyPr>
          <a:lstStyle/>
          <a:p>
            <a:r>
              <a:rPr lang="en-CH" dirty="0"/>
              <a:t>Power is the probability of </a:t>
            </a:r>
            <a:r>
              <a:rPr lang="en-CH" b="1" dirty="0"/>
              <a:t>detecting an effect when it is really there</a:t>
            </a:r>
            <a:r>
              <a:rPr lang="en-CH" dirty="0"/>
              <a:t>, also known as </a:t>
            </a:r>
            <a:r>
              <a:rPr lang="en-CH" b="1" dirty="0"/>
              <a:t>sensitivity</a:t>
            </a:r>
            <a:r>
              <a:rPr lang="en-CH" dirty="0"/>
              <a:t> or true positive rate (TPR)</a:t>
            </a:r>
          </a:p>
          <a:p>
            <a:endParaRPr lang="en-CH" dirty="0"/>
          </a:p>
          <a:p>
            <a:r>
              <a:rPr lang="en-CH" dirty="0"/>
              <a:t>One often sets power at 0.8</a:t>
            </a:r>
          </a:p>
          <a:p>
            <a:endParaRPr lang="en-CH" dirty="0"/>
          </a:p>
          <a:p>
            <a:r>
              <a:rPr lang="en-CH" dirty="0"/>
              <a:t>In R one can calculate power for certain tests using special functions, e.g. power.chisq.test from DescTools</a:t>
            </a:r>
          </a:p>
          <a:p>
            <a:endParaRPr lang="en-CH" dirty="0"/>
          </a:p>
          <a:p>
            <a:endParaRPr lang="en-CH" dirty="0"/>
          </a:p>
        </p:txBody>
      </p:sp>
    </p:spTree>
    <p:extLst>
      <p:ext uri="{BB962C8B-B14F-4D97-AF65-F5344CB8AC3E}">
        <p14:creationId xmlns:p14="http://schemas.microsoft.com/office/powerpoint/2010/main" val="10754445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AEE13E-060B-D145-ABBC-B618C46FF9E3}"/>
              </a:ext>
            </a:extLst>
          </p:cNvPr>
          <p:cNvPicPr>
            <a:picLocks noChangeAspect="1"/>
          </p:cNvPicPr>
          <p:nvPr/>
        </p:nvPicPr>
        <p:blipFill>
          <a:blip r:embed="rId2"/>
          <a:stretch>
            <a:fillRect/>
          </a:stretch>
        </p:blipFill>
        <p:spPr>
          <a:xfrm>
            <a:off x="181428" y="753696"/>
            <a:ext cx="7655813" cy="4315279"/>
          </a:xfrm>
          <a:prstGeom prst="rect">
            <a:avLst/>
          </a:prstGeom>
        </p:spPr>
      </p:pic>
      <p:sp>
        <p:nvSpPr>
          <p:cNvPr id="3" name="TextBox 2">
            <a:extLst>
              <a:ext uri="{FF2B5EF4-FFF2-40B4-BE49-F238E27FC236}">
                <a16:creationId xmlns:a16="http://schemas.microsoft.com/office/drawing/2014/main" id="{835F685D-32FD-2A4C-AC7E-FDD482A9F6A4}"/>
              </a:ext>
            </a:extLst>
          </p:cNvPr>
          <p:cNvSpPr txBox="1"/>
          <p:nvPr/>
        </p:nvSpPr>
        <p:spPr>
          <a:xfrm>
            <a:off x="7722938" y="2286000"/>
            <a:ext cx="2531206" cy="369332"/>
          </a:xfrm>
          <a:prstGeom prst="rect">
            <a:avLst/>
          </a:prstGeom>
          <a:noFill/>
        </p:spPr>
        <p:txBody>
          <a:bodyPr wrap="none" rtlCol="0">
            <a:spAutoFit/>
          </a:bodyPr>
          <a:lstStyle/>
          <a:p>
            <a:r>
              <a:rPr lang="en-GB" dirty="0"/>
              <a:t>T</a:t>
            </a:r>
            <a:r>
              <a:rPr lang="en-CH" dirty="0"/>
              <a:t>rue positive rate (TPR) =</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61F768AC-B505-B64D-9C4C-0AF876862642}"/>
                  </a:ext>
                </a:extLst>
              </p:cNvPr>
              <p:cNvSpPr txBox="1"/>
              <p:nvPr/>
            </p:nvSpPr>
            <p:spPr>
              <a:xfrm>
                <a:off x="359229" y="6104304"/>
                <a:ext cx="4041876" cy="61549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de-CH" b="0" i="1" smtClean="0">
                          <a:latin typeface="Cambria Math" panose="02040503050406030204" pitchFamily="18" charset="0"/>
                        </a:rPr>
                        <m:t>𝑓𝑎𝑙𝑠𝑒</m:t>
                      </m:r>
                      <m:r>
                        <a:rPr lang="de-CH" b="0" i="1" smtClean="0">
                          <a:latin typeface="Cambria Math" panose="02040503050406030204" pitchFamily="18" charset="0"/>
                        </a:rPr>
                        <m:t> </m:t>
                      </m:r>
                      <m:r>
                        <a:rPr lang="de-CH" b="0" i="1" smtClean="0">
                          <a:latin typeface="Cambria Math" panose="02040503050406030204" pitchFamily="18" charset="0"/>
                        </a:rPr>
                        <m:t>𝑝𝑜𝑠𝑖𝑡𝑖𝑣𝑒</m:t>
                      </m:r>
                      <m:r>
                        <a:rPr lang="de-CH" b="0" i="1" smtClean="0">
                          <a:latin typeface="Cambria Math" panose="02040503050406030204" pitchFamily="18" charset="0"/>
                        </a:rPr>
                        <m:t> </m:t>
                      </m:r>
                      <m:r>
                        <a:rPr lang="de-CH" b="0" i="1" smtClean="0">
                          <a:latin typeface="Cambria Math" panose="02040503050406030204" pitchFamily="18" charset="0"/>
                        </a:rPr>
                        <m:t>𝑟𝑎𝑡𝑒</m:t>
                      </m:r>
                      <m:r>
                        <a:rPr lang="de-CH" b="0" i="1" smtClean="0">
                          <a:latin typeface="Cambria Math" panose="02040503050406030204" pitchFamily="18" charset="0"/>
                        </a:rPr>
                        <m:t> </m:t>
                      </m:r>
                      <m:d>
                        <m:dPr>
                          <m:ctrlPr>
                            <a:rPr lang="de-CH" b="0" i="1" smtClean="0">
                              <a:latin typeface="Cambria Math" panose="02040503050406030204" pitchFamily="18" charset="0"/>
                            </a:rPr>
                          </m:ctrlPr>
                        </m:dPr>
                        <m:e>
                          <m:r>
                            <a:rPr lang="de-CH" b="0" i="1" smtClean="0">
                              <a:latin typeface="Cambria Math" panose="02040503050406030204" pitchFamily="18" charset="0"/>
                            </a:rPr>
                            <m:t>𝐹𝑃𝑅</m:t>
                          </m:r>
                        </m:e>
                      </m:d>
                      <m:r>
                        <a:rPr lang="de-CH" b="0" i="1" smtClean="0">
                          <a:latin typeface="Cambria Math" panose="02040503050406030204" pitchFamily="18" charset="0"/>
                        </a:rPr>
                        <m:t>=</m:t>
                      </m:r>
                      <m:f>
                        <m:fPr>
                          <m:ctrlPr>
                            <a:rPr lang="de-CH" b="0" i="1" smtClean="0">
                              <a:latin typeface="Cambria Math" panose="02040503050406030204" pitchFamily="18" charset="0"/>
                            </a:rPr>
                          </m:ctrlPr>
                        </m:fPr>
                        <m:num>
                          <m:r>
                            <a:rPr lang="de-CH" b="0" i="1" smtClean="0">
                              <a:latin typeface="Cambria Math" panose="02040503050406030204" pitchFamily="18" charset="0"/>
                            </a:rPr>
                            <m:t>𝐹𝑃</m:t>
                          </m:r>
                        </m:num>
                        <m:den>
                          <m:r>
                            <a:rPr lang="de-CH" b="0" i="1" smtClean="0">
                              <a:latin typeface="Cambria Math" panose="02040503050406030204" pitchFamily="18" charset="0"/>
                            </a:rPr>
                            <m:t>𝐹𝑃</m:t>
                          </m:r>
                          <m:r>
                            <a:rPr lang="de-CH" b="0" i="1" smtClean="0">
                              <a:latin typeface="Cambria Math" panose="02040503050406030204" pitchFamily="18" charset="0"/>
                            </a:rPr>
                            <m:t>+</m:t>
                          </m:r>
                          <m:r>
                            <a:rPr lang="de-CH" b="0" i="1" smtClean="0">
                              <a:latin typeface="Cambria Math" panose="02040503050406030204" pitchFamily="18" charset="0"/>
                            </a:rPr>
                            <m:t>𝑇𝑁</m:t>
                          </m:r>
                        </m:den>
                      </m:f>
                    </m:oMath>
                  </m:oMathPara>
                </a14:m>
                <a:endParaRPr lang="de-CH" b="0" dirty="0"/>
              </a:p>
            </p:txBody>
          </p:sp>
        </mc:Choice>
        <mc:Fallback xmlns="">
          <p:sp>
            <p:nvSpPr>
              <p:cNvPr id="4" name="TextBox 3">
                <a:extLst>
                  <a:ext uri="{FF2B5EF4-FFF2-40B4-BE49-F238E27FC236}">
                    <a16:creationId xmlns:a16="http://schemas.microsoft.com/office/drawing/2014/main" id="{61F768AC-B505-B64D-9C4C-0AF876862642}"/>
                  </a:ext>
                </a:extLst>
              </p:cNvPr>
              <p:cNvSpPr txBox="1">
                <a:spLocks noRot="1" noChangeAspect="1" noMove="1" noResize="1" noEditPoints="1" noAdjustHandles="1" noChangeArrowheads="1" noChangeShapeType="1" noTextEdit="1"/>
              </p:cNvSpPr>
              <p:nvPr/>
            </p:nvSpPr>
            <p:spPr>
              <a:xfrm>
                <a:off x="359229" y="6104304"/>
                <a:ext cx="4041876" cy="615490"/>
              </a:xfrm>
              <a:prstGeom prst="rect">
                <a:avLst/>
              </a:prstGeom>
              <a:blipFill>
                <a:blip r:embed="rId3"/>
                <a:stretch>
                  <a:fillRect b="-2041"/>
                </a:stretch>
              </a:blipFill>
            </p:spPr>
            <p:txBody>
              <a:bodyPr/>
              <a:lstStyle/>
              <a:p>
                <a:r>
                  <a:rPr lang="en-CH">
                    <a:noFill/>
                  </a:rPr>
                  <a:t> </a:t>
                </a:r>
              </a:p>
            </p:txBody>
          </p:sp>
        </mc:Fallback>
      </mc:AlternateContent>
      <p:sp>
        <p:nvSpPr>
          <p:cNvPr id="5" name="TextBox 4">
            <a:extLst>
              <a:ext uri="{FF2B5EF4-FFF2-40B4-BE49-F238E27FC236}">
                <a16:creationId xmlns:a16="http://schemas.microsoft.com/office/drawing/2014/main" id="{31AE822B-DF3B-2342-813B-83F1B86906F3}"/>
              </a:ext>
            </a:extLst>
          </p:cNvPr>
          <p:cNvSpPr txBox="1"/>
          <p:nvPr/>
        </p:nvSpPr>
        <p:spPr>
          <a:xfrm>
            <a:off x="665364" y="96549"/>
            <a:ext cx="7223965" cy="400110"/>
          </a:xfrm>
          <a:prstGeom prst="rect">
            <a:avLst/>
          </a:prstGeom>
          <a:noFill/>
        </p:spPr>
        <p:txBody>
          <a:bodyPr wrap="none" rtlCol="0">
            <a:spAutoFit/>
          </a:bodyPr>
          <a:lstStyle/>
          <a:p>
            <a:r>
              <a:rPr lang="en-CH" sz="2000" b="1" dirty="0"/>
              <a:t>Confusion matrix comparing predictions and ground truth (reality)</a:t>
            </a:r>
          </a:p>
        </p:txBody>
      </p:sp>
      <p:sp>
        <p:nvSpPr>
          <p:cNvPr id="6" name="TextBox 5">
            <a:extLst>
              <a:ext uri="{FF2B5EF4-FFF2-40B4-BE49-F238E27FC236}">
                <a16:creationId xmlns:a16="http://schemas.microsoft.com/office/drawing/2014/main" id="{66E4B3CE-CB4F-2447-AB2E-C516970F6BEE}"/>
              </a:ext>
            </a:extLst>
          </p:cNvPr>
          <p:cNvSpPr txBox="1"/>
          <p:nvPr/>
        </p:nvSpPr>
        <p:spPr>
          <a:xfrm>
            <a:off x="3329878" y="3543300"/>
            <a:ext cx="317716" cy="369332"/>
          </a:xfrm>
          <a:prstGeom prst="rect">
            <a:avLst/>
          </a:prstGeom>
          <a:noFill/>
        </p:spPr>
        <p:txBody>
          <a:bodyPr wrap="none" rtlCol="0">
            <a:spAutoFit/>
          </a:bodyPr>
          <a:lstStyle/>
          <a:p>
            <a:r>
              <a:rPr lang="en-CH" dirty="0"/>
              <a:t>⍺</a:t>
            </a:r>
          </a:p>
        </p:txBody>
      </p:sp>
      <p:sp>
        <p:nvSpPr>
          <p:cNvPr id="7" name="TextBox 6">
            <a:extLst>
              <a:ext uri="{FF2B5EF4-FFF2-40B4-BE49-F238E27FC236}">
                <a16:creationId xmlns:a16="http://schemas.microsoft.com/office/drawing/2014/main" id="{5E24F04A-56C2-4F47-A3E9-05E25108FA92}"/>
              </a:ext>
            </a:extLst>
          </p:cNvPr>
          <p:cNvSpPr txBox="1"/>
          <p:nvPr/>
        </p:nvSpPr>
        <p:spPr>
          <a:xfrm>
            <a:off x="10086013" y="2286000"/>
            <a:ext cx="1459310" cy="369332"/>
          </a:xfrm>
          <a:prstGeom prst="rect">
            <a:avLst/>
          </a:prstGeom>
          <a:noFill/>
        </p:spPr>
        <p:txBody>
          <a:bodyPr wrap="none" rtlCol="0">
            <a:spAutoFit/>
          </a:bodyPr>
          <a:lstStyle/>
          <a:p>
            <a:r>
              <a:rPr lang="en-CH" dirty="0"/>
              <a:t>(1-β) = power</a:t>
            </a:r>
          </a:p>
        </p:txBody>
      </p:sp>
      <p:sp>
        <p:nvSpPr>
          <p:cNvPr id="8" name="TextBox 7">
            <a:extLst>
              <a:ext uri="{FF2B5EF4-FFF2-40B4-BE49-F238E27FC236}">
                <a16:creationId xmlns:a16="http://schemas.microsoft.com/office/drawing/2014/main" id="{EBA80DED-48AD-C141-87EF-8F3BA2D11667}"/>
              </a:ext>
            </a:extLst>
          </p:cNvPr>
          <p:cNvSpPr txBox="1"/>
          <p:nvPr/>
        </p:nvSpPr>
        <p:spPr>
          <a:xfrm>
            <a:off x="5020494" y="2639003"/>
            <a:ext cx="308098" cy="369332"/>
          </a:xfrm>
          <a:prstGeom prst="rect">
            <a:avLst/>
          </a:prstGeom>
          <a:noFill/>
        </p:spPr>
        <p:txBody>
          <a:bodyPr wrap="none" rtlCol="0">
            <a:spAutoFit/>
          </a:bodyPr>
          <a:lstStyle/>
          <a:p>
            <a:r>
              <a:rPr lang="en-CH" dirty="0"/>
              <a:t>β</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2A219499-19B3-7640-B00E-739703F1BE80}"/>
                  </a:ext>
                </a:extLst>
              </p:cNvPr>
              <p:cNvSpPr txBox="1"/>
              <p:nvPr/>
            </p:nvSpPr>
            <p:spPr>
              <a:xfrm>
                <a:off x="2072739" y="5068975"/>
                <a:ext cx="2831994" cy="64633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de-CH" b="0" i="1" smtClean="0">
                          <a:latin typeface="Cambria Math" panose="02040503050406030204" pitchFamily="18" charset="0"/>
                        </a:rPr>
                        <m:t>𝑝𝑜𝑠𝑖𝑡𝑖𝑣𝑒</m:t>
                      </m:r>
                      <m:r>
                        <a:rPr lang="de-CH" b="0" i="1" smtClean="0">
                          <a:latin typeface="Cambria Math" panose="02040503050406030204" pitchFamily="18" charset="0"/>
                        </a:rPr>
                        <m:t> </m:t>
                      </m:r>
                      <m:r>
                        <a:rPr lang="de-CH" b="0" i="1" smtClean="0">
                          <a:latin typeface="Cambria Math" panose="02040503050406030204" pitchFamily="18" charset="0"/>
                        </a:rPr>
                        <m:t>𝑝𝑟𝑒𝑑𝑖𝑐𝑡𝑖𝑣𝑒</m:t>
                      </m:r>
                      <m:r>
                        <a:rPr lang="de-CH" b="0" i="1" smtClean="0">
                          <a:latin typeface="Cambria Math" panose="02040503050406030204" pitchFamily="18" charset="0"/>
                        </a:rPr>
                        <m:t> </m:t>
                      </m:r>
                    </m:oMath>
                  </m:oMathPara>
                </a14:m>
                <a:endParaRPr lang="de-CH"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de-CH" b="0" i="1" smtClean="0">
                          <a:latin typeface="Cambria Math" panose="02040503050406030204" pitchFamily="18" charset="0"/>
                        </a:rPr>
                        <m:t>𝑣𝑎𝑙𝑢𝑒</m:t>
                      </m:r>
                    </m:oMath>
                  </m:oMathPara>
                </a14:m>
                <a:endParaRPr lang="de-CH" b="0" i="1" dirty="0">
                  <a:latin typeface="Cambria Math" panose="02040503050406030204" pitchFamily="18" charset="0"/>
                </a:endParaRPr>
              </a:p>
            </p:txBody>
          </p:sp>
        </mc:Choice>
        <mc:Fallback xmlns="">
          <p:sp>
            <p:nvSpPr>
              <p:cNvPr id="11" name="TextBox 10">
                <a:extLst>
                  <a:ext uri="{FF2B5EF4-FFF2-40B4-BE49-F238E27FC236}">
                    <a16:creationId xmlns:a16="http://schemas.microsoft.com/office/drawing/2014/main" id="{2A219499-19B3-7640-B00E-739703F1BE80}"/>
                  </a:ext>
                </a:extLst>
              </p:cNvPr>
              <p:cNvSpPr txBox="1">
                <a:spLocks noRot="1" noChangeAspect="1" noMove="1" noResize="1" noEditPoints="1" noAdjustHandles="1" noChangeArrowheads="1" noChangeShapeType="1" noTextEdit="1"/>
              </p:cNvSpPr>
              <p:nvPr/>
            </p:nvSpPr>
            <p:spPr>
              <a:xfrm>
                <a:off x="2072739" y="5068975"/>
                <a:ext cx="2831994" cy="646331"/>
              </a:xfrm>
              <a:prstGeom prst="rect">
                <a:avLst/>
              </a:prstGeom>
              <a:blipFill>
                <a:blip r:embed="rId4"/>
                <a:stretch>
                  <a:fillRect/>
                </a:stretch>
              </a:blipFill>
            </p:spPr>
            <p:txBody>
              <a:bodyPr/>
              <a:lstStyle/>
              <a:p>
                <a:r>
                  <a:rPr lang="en-CH">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15D560E0-7AB7-A54D-97ED-3F63804FFE9E}"/>
                  </a:ext>
                </a:extLst>
              </p:cNvPr>
              <p:cNvSpPr/>
              <p:nvPr/>
            </p:nvSpPr>
            <p:spPr>
              <a:xfrm>
                <a:off x="3151496" y="4699643"/>
                <a:ext cx="674479"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de-CH" i="1">
                          <a:latin typeface="Cambria Math" panose="02040503050406030204" pitchFamily="18" charset="0"/>
                        </a:rPr>
                        <m:t>𝑃𝑃𝑉</m:t>
                      </m:r>
                    </m:oMath>
                  </m:oMathPara>
                </a14:m>
                <a:endParaRPr lang="en-CH" dirty="0"/>
              </a:p>
            </p:txBody>
          </p:sp>
        </mc:Choice>
        <mc:Fallback xmlns="">
          <p:sp>
            <p:nvSpPr>
              <p:cNvPr id="12" name="Rectangle 11">
                <a:extLst>
                  <a:ext uri="{FF2B5EF4-FFF2-40B4-BE49-F238E27FC236}">
                    <a16:creationId xmlns:a16="http://schemas.microsoft.com/office/drawing/2014/main" id="{15D560E0-7AB7-A54D-97ED-3F63804FFE9E}"/>
                  </a:ext>
                </a:extLst>
              </p:cNvPr>
              <p:cNvSpPr>
                <a:spLocks noRot="1" noChangeAspect="1" noMove="1" noResize="1" noEditPoints="1" noAdjustHandles="1" noChangeArrowheads="1" noChangeShapeType="1" noTextEdit="1"/>
              </p:cNvSpPr>
              <p:nvPr/>
            </p:nvSpPr>
            <p:spPr>
              <a:xfrm>
                <a:off x="3151496" y="4699643"/>
                <a:ext cx="674479" cy="369332"/>
              </a:xfrm>
              <a:prstGeom prst="rect">
                <a:avLst/>
              </a:prstGeom>
              <a:blipFill>
                <a:blip r:embed="rId5"/>
                <a:stretch>
                  <a:fillRect/>
                </a:stretch>
              </a:blipFill>
            </p:spPr>
            <p:txBody>
              <a:bodyPr/>
              <a:lstStyle/>
              <a:p>
                <a:r>
                  <a:rPr lang="en-CH">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24DD56A5-AD4E-B94B-BAE3-AAEFE2A3E6D8}"/>
                  </a:ext>
                </a:extLst>
              </p:cNvPr>
              <p:cNvSpPr txBox="1"/>
              <p:nvPr/>
            </p:nvSpPr>
            <p:spPr>
              <a:xfrm>
                <a:off x="5174543" y="6194948"/>
                <a:ext cx="6417129" cy="516103"/>
              </a:xfrm>
              <a:prstGeom prst="rect">
                <a:avLst/>
              </a:prstGeom>
              <a:noFill/>
            </p:spPr>
            <p:txBody>
              <a:bodyPr wrap="square" rtlCol="0">
                <a:spAutoFit/>
              </a:bodyPr>
              <a:lstStyle/>
              <a:p>
                <a14:m>
                  <m:oMath xmlns:m="http://schemas.openxmlformats.org/officeDocument/2006/math">
                    <m:r>
                      <a:rPr lang="de-CH" b="0" i="1" smtClean="0">
                        <a:latin typeface="Cambria Math" panose="02040503050406030204" pitchFamily="18" charset="0"/>
                      </a:rPr>
                      <m:t>𝑓𝑎𝑙𝑠𝑒</m:t>
                    </m:r>
                    <m:r>
                      <a:rPr lang="de-CH" b="0" i="1" smtClean="0">
                        <a:latin typeface="Cambria Math" panose="02040503050406030204" pitchFamily="18" charset="0"/>
                      </a:rPr>
                      <m:t> </m:t>
                    </m:r>
                    <m:r>
                      <a:rPr lang="de-CH" b="0" i="1" smtClean="0">
                        <a:latin typeface="Cambria Math" panose="02040503050406030204" pitchFamily="18" charset="0"/>
                      </a:rPr>
                      <m:t>𝑑𝑖𝑠𝑐𝑜𝑣𝑒𝑟𝑦</m:t>
                    </m:r>
                    <m:r>
                      <a:rPr lang="de-CH" b="0" i="1" smtClean="0">
                        <a:latin typeface="Cambria Math" panose="02040503050406030204" pitchFamily="18" charset="0"/>
                      </a:rPr>
                      <m:t> </m:t>
                    </m:r>
                    <m:r>
                      <a:rPr lang="de-CH" b="0" i="1" smtClean="0">
                        <a:latin typeface="Cambria Math" panose="02040503050406030204" pitchFamily="18" charset="0"/>
                      </a:rPr>
                      <m:t>𝑟𝑎𝑡𝑒</m:t>
                    </m:r>
                    <m:r>
                      <a:rPr lang="de-CH" b="0" i="1" smtClean="0">
                        <a:latin typeface="Cambria Math" panose="02040503050406030204" pitchFamily="18" charset="0"/>
                      </a:rPr>
                      <m:t> </m:t>
                    </m:r>
                    <m:d>
                      <m:dPr>
                        <m:ctrlPr>
                          <a:rPr lang="de-CH" b="0" i="1" smtClean="0">
                            <a:latin typeface="Cambria Math" panose="02040503050406030204" pitchFamily="18" charset="0"/>
                          </a:rPr>
                        </m:ctrlPr>
                      </m:dPr>
                      <m:e>
                        <m:r>
                          <a:rPr lang="de-CH" b="0" i="1" smtClean="0">
                            <a:latin typeface="Cambria Math" panose="02040503050406030204" pitchFamily="18" charset="0"/>
                          </a:rPr>
                          <m:t>𝐹𝐷𝑅</m:t>
                        </m:r>
                      </m:e>
                    </m:d>
                    <m:r>
                      <a:rPr lang="de-CH" b="0" i="1" smtClean="0">
                        <a:latin typeface="Cambria Math" panose="02040503050406030204" pitchFamily="18" charset="0"/>
                      </a:rPr>
                      <m:t>=1−</m:t>
                    </m:r>
                    <m:r>
                      <a:rPr lang="de-CH" b="0" i="1" smtClean="0">
                        <a:latin typeface="Cambria Math" panose="02040503050406030204" pitchFamily="18" charset="0"/>
                      </a:rPr>
                      <m:t>𝑃𝑃𝑉</m:t>
                    </m:r>
                    <m:r>
                      <a:rPr lang="de-CH" b="0" i="1" smtClean="0">
                        <a:latin typeface="Cambria Math" panose="02040503050406030204" pitchFamily="18" charset="0"/>
                      </a:rPr>
                      <m:t>=</m:t>
                    </m:r>
                    <m:f>
                      <m:fPr>
                        <m:ctrlPr>
                          <a:rPr lang="de-CH" b="0" i="1" smtClean="0">
                            <a:latin typeface="Cambria Math" panose="02040503050406030204" pitchFamily="18" charset="0"/>
                          </a:rPr>
                        </m:ctrlPr>
                      </m:fPr>
                      <m:num>
                        <m:r>
                          <a:rPr lang="de-CH" b="0" i="1" smtClean="0">
                            <a:latin typeface="Cambria Math" panose="02040503050406030204" pitchFamily="18" charset="0"/>
                          </a:rPr>
                          <m:t>𝐹𝑃</m:t>
                        </m:r>
                      </m:num>
                      <m:den>
                        <m:r>
                          <a:rPr lang="de-CH" b="0" i="1" smtClean="0">
                            <a:latin typeface="Cambria Math" panose="02040503050406030204" pitchFamily="18" charset="0"/>
                          </a:rPr>
                          <m:t>𝐹𝑃</m:t>
                        </m:r>
                        <m:r>
                          <a:rPr lang="de-CH" b="0" i="1" smtClean="0">
                            <a:latin typeface="Cambria Math" panose="02040503050406030204" pitchFamily="18" charset="0"/>
                          </a:rPr>
                          <m:t>+</m:t>
                        </m:r>
                        <m:r>
                          <a:rPr lang="de-CH" b="0" i="1" smtClean="0">
                            <a:latin typeface="Cambria Math" panose="02040503050406030204" pitchFamily="18" charset="0"/>
                          </a:rPr>
                          <m:t>𝑇𝑃</m:t>
                        </m:r>
                      </m:den>
                    </m:f>
                    <m:r>
                      <a:rPr lang="de-CH" b="0" i="1" smtClean="0">
                        <a:latin typeface="Cambria Math" panose="02040503050406030204" pitchFamily="18" charset="0"/>
                      </a:rPr>
                      <m:t>=</m:t>
                    </m:r>
                    <m:f>
                      <m:fPr>
                        <m:ctrlPr>
                          <a:rPr lang="de-CH" b="0" i="1" smtClean="0">
                            <a:latin typeface="Cambria Math" panose="02040503050406030204" pitchFamily="18" charset="0"/>
                          </a:rPr>
                        </m:ctrlPr>
                      </m:fPr>
                      <m:num>
                        <m:r>
                          <a:rPr lang="de-CH" b="0" i="1" smtClean="0">
                            <a:latin typeface="Cambria Math" panose="02040503050406030204" pitchFamily="18" charset="0"/>
                          </a:rPr>
                          <m:t>𝐹𝑃</m:t>
                        </m:r>
                      </m:num>
                      <m:den>
                        <m:r>
                          <a:rPr lang="de-CH" b="0" i="1" smtClean="0">
                            <a:latin typeface="Cambria Math" panose="02040503050406030204" pitchFamily="18" charset="0"/>
                          </a:rPr>
                          <m:t>𝑝𝑜𝑠𝑖𝑡𝑖𝑣𝑒</m:t>
                        </m:r>
                        <m:r>
                          <a:rPr lang="de-CH" b="0" i="1" smtClean="0">
                            <a:latin typeface="Cambria Math" panose="02040503050406030204" pitchFamily="18" charset="0"/>
                          </a:rPr>
                          <m:t> </m:t>
                        </m:r>
                        <m:r>
                          <a:rPr lang="de-CH" b="0" i="1" smtClean="0">
                            <a:latin typeface="Cambria Math" panose="02040503050406030204" pitchFamily="18" charset="0"/>
                          </a:rPr>
                          <m:t>𝑐𝑎𝑙𝑙𝑠</m:t>
                        </m:r>
                      </m:den>
                    </m:f>
                  </m:oMath>
                </a14:m>
                <a:r>
                  <a:rPr lang="de-CH" b="0" dirty="0"/>
                  <a:t> </a:t>
                </a:r>
              </a:p>
            </p:txBody>
          </p:sp>
        </mc:Choice>
        <mc:Fallback xmlns="">
          <p:sp>
            <p:nvSpPr>
              <p:cNvPr id="13" name="TextBox 12">
                <a:extLst>
                  <a:ext uri="{FF2B5EF4-FFF2-40B4-BE49-F238E27FC236}">
                    <a16:creationId xmlns:a16="http://schemas.microsoft.com/office/drawing/2014/main" id="{24DD56A5-AD4E-B94B-BAE3-AAEFE2A3E6D8}"/>
                  </a:ext>
                </a:extLst>
              </p:cNvPr>
              <p:cNvSpPr txBox="1">
                <a:spLocks noRot="1" noChangeAspect="1" noMove="1" noResize="1" noEditPoints="1" noAdjustHandles="1" noChangeArrowheads="1" noChangeShapeType="1" noTextEdit="1"/>
              </p:cNvSpPr>
              <p:nvPr/>
            </p:nvSpPr>
            <p:spPr>
              <a:xfrm>
                <a:off x="5174543" y="6194948"/>
                <a:ext cx="6417129" cy="516103"/>
              </a:xfrm>
              <a:prstGeom prst="rect">
                <a:avLst/>
              </a:prstGeom>
              <a:blipFill>
                <a:blip r:embed="rId6"/>
                <a:stretch>
                  <a:fillRect b="-7317"/>
                </a:stretch>
              </a:blipFill>
            </p:spPr>
            <p:txBody>
              <a:bodyPr/>
              <a:lstStyle/>
              <a:p>
                <a:r>
                  <a:rPr lang="en-CH">
                    <a:noFill/>
                  </a:rPr>
                  <a:t> </a:t>
                </a:r>
              </a:p>
            </p:txBody>
          </p:sp>
        </mc:Fallback>
      </mc:AlternateContent>
    </p:spTree>
    <p:extLst>
      <p:ext uri="{BB962C8B-B14F-4D97-AF65-F5344CB8AC3E}">
        <p14:creationId xmlns:p14="http://schemas.microsoft.com/office/powerpoint/2010/main" val="1118218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1440297-62A7-B94C-AA91-D2CA4E5C5D7A}"/>
              </a:ext>
            </a:extLst>
          </p:cNvPr>
          <p:cNvSpPr/>
          <p:nvPr/>
        </p:nvSpPr>
        <p:spPr>
          <a:xfrm>
            <a:off x="6776355" y="3853543"/>
            <a:ext cx="5301343" cy="24656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TextBox 5">
            <a:extLst>
              <a:ext uri="{FF2B5EF4-FFF2-40B4-BE49-F238E27FC236}">
                <a16:creationId xmlns:a16="http://schemas.microsoft.com/office/drawing/2014/main" id="{7C36F210-F0DE-F047-B6F5-25D784C9D886}"/>
              </a:ext>
            </a:extLst>
          </p:cNvPr>
          <p:cNvSpPr txBox="1"/>
          <p:nvPr/>
        </p:nvSpPr>
        <p:spPr>
          <a:xfrm>
            <a:off x="865414" y="244929"/>
            <a:ext cx="4097853" cy="461665"/>
          </a:xfrm>
          <a:prstGeom prst="rect">
            <a:avLst/>
          </a:prstGeom>
          <a:noFill/>
        </p:spPr>
        <p:txBody>
          <a:bodyPr wrap="none" rtlCol="0">
            <a:spAutoFit/>
          </a:bodyPr>
          <a:lstStyle/>
          <a:p>
            <a:r>
              <a:rPr lang="en-CH" sz="2400" b="1" dirty="0"/>
              <a:t>Power vs significance trade-off</a:t>
            </a:r>
          </a:p>
        </p:txBody>
      </p:sp>
      <p:sp>
        <p:nvSpPr>
          <p:cNvPr id="7" name="TextBox 6">
            <a:extLst>
              <a:ext uri="{FF2B5EF4-FFF2-40B4-BE49-F238E27FC236}">
                <a16:creationId xmlns:a16="http://schemas.microsoft.com/office/drawing/2014/main" id="{709D2AD4-B727-E84A-9CE0-9F0C48D8474E}"/>
              </a:ext>
            </a:extLst>
          </p:cNvPr>
          <p:cNvSpPr txBox="1"/>
          <p:nvPr/>
        </p:nvSpPr>
        <p:spPr>
          <a:xfrm>
            <a:off x="72404" y="6428405"/>
            <a:ext cx="12275796" cy="369332"/>
          </a:xfrm>
          <a:prstGeom prst="rect">
            <a:avLst/>
          </a:prstGeom>
          <a:noFill/>
        </p:spPr>
        <p:txBody>
          <a:bodyPr wrap="none" rtlCol="0">
            <a:spAutoFit/>
          </a:bodyPr>
          <a:lstStyle/>
          <a:p>
            <a:r>
              <a:rPr lang="en-GB" dirty="0"/>
              <a:t>See </a:t>
            </a:r>
            <a:r>
              <a:rPr lang="en-GB" dirty="0">
                <a:hlinkClick r:id="rId2"/>
              </a:rPr>
              <a:t>https://rpsychologist.com/d3/NHST/</a:t>
            </a:r>
            <a:r>
              <a:rPr lang="en-GB" dirty="0"/>
              <a:t> for interactive display of interplay of: population size, effect size, significance and power</a:t>
            </a:r>
            <a:endParaRPr lang="en-CH" dirty="0"/>
          </a:p>
        </p:txBody>
      </p:sp>
      <p:pic>
        <p:nvPicPr>
          <p:cNvPr id="8" name="Picture 7">
            <a:extLst>
              <a:ext uri="{FF2B5EF4-FFF2-40B4-BE49-F238E27FC236}">
                <a16:creationId xmlns:a16="http://schemas.microsoft.com/office/drawing/2014/main" id="{5C1779B6-96C1-944A-AB60-CE22D00D018B}"/>
              </a:ext>
            </a:extLst>
          </p:cNvPr>
          <p:cNvPicPr>
            <a:picLocks noChangeAspect="1"/>
          </p:cNvPicPr>
          <p:nvPr/>
        </p:nvPicPr>
        <p:blipFill>
          <a:blip r:embed="rId3"/>
          <a:stretch>
            <a:fillRect/>
          </a:stretch>
        </p:blipFill>
        <p:spPr>
          <a:xfrm>
            <a:off x="3369035" y="790075"/>
            <a:ext cx="5520181" cy="2553388"/>
          </a:xfrm>
          <a:prstGeom prst="rect">
            <a:avLst/>
          </a:prstGeom>
        </p:spPr>
      </p:pic>
      <p:grpSp>
        <p:nvGrpSpPr>
          <p:cNvPr id="19" name="Group 18">
            <a:extLst>
              <a:ext uri="{FF2B5EF4-FFF2-40B4-BE49-F238E27FC236}">
                <a16:creationId xmlns:a16="http://schemas.microsoft.com/office/drawing/2014/main" id="{8D20AF6C-BFBF-574F-8DF1-13196802DDA6}"/>
              </a:ext>
            </a:extLst>
          </p:cNvPr>
          <p:cNvGrpSpPr/>
          <p:nvPr/>
        </p:nvGrpSpPr>
        <p:grpSpPr>
          <a:xfrm>
            <a:off x="5981698" y="1716534"/>
            <a:ext cx="6096000" cy="4516200"/>
            <a:chOff x="5981698" y="1716534"/>
            <a:chExt cx="6096000" cy="4516200"/>
          </a:xfrm>
        </p:grpSpPr>
        <p:pic>
          <p:nvPicPr>
            <p:cNvPr id="9" name="Picture 8">
              <a:extLst>
                <a:ext uri="{FF2B5EF4-FFF2-40B4-BE49-F238E27FC236}">
                  <a16:creationId xmlns:a16="http://schemas.microsoft.com/office/drawing/2014/main" id="{2E3919DE-CF4D-1442-9658-E5BBD5C3B194}"/>
                </a:ext>
              </a:extLst>
            </p:cNvPr>
            <p:cNvPicPr>
              <a:picLocks noChangeAspect="1"/>
            </p:cNvPicPr>
            <p:nvPr/>
          </p:nvPicPr>
          <p:blipFill>
            <a:blip r:embed="rId4"/>
            <a:stretch>
              <a:fillRect/>
            </a:stretch>
          </p:blipFill>
          <p:spPr>
            <a:xfrm>
              <a:off x="5981698" y="3428999"/>
              <a:ext cx="6096000" cy="2803735"/>
            </a:xfrm>
            <a:prstGeom prst="rect">
              <a:avLst/>
            </a:prstGeom>
          </p:spPr>
        </p:pic>
        <p:sp>
          <p:nvSpPr>
            <p:cNvPr id="15" name="Bent Arrow 14">
              <a:extLst>
                <a:ext uri="{FF2B5EF4-FFF2-40B4-BE49-F238E27FC236}">
                  <a16:creationId xmlns:a16="http://schemas.microsoft.com/office/drawing/2014/main" id="{B79C8B7E-823B-AE46-BEFF-24C40DBD21C7}"/>
                </a:ext>
              </a:extLst>
            </p:cNvPr>
            <p:cNvSpPr/>
            <p:nvPr/>
          </p:nvSpPr>
          <p:spPr>
            <a:xfrm rot="5400000">
              <a:off x="9046382" y="2493841"/>
              <a:ext cx="893289" cy="804184"/>
            </a:xfrm>
            <a:prstGeom prst="bentArrow">
              <a:avLst>
                <a:gd name="adj1" fmla="val 12324"/>
                <a:gd name="adj2" fmla="val 1886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solidFill>
                  <a:schemeClr val="tx1"/>
                </a:solidFill>
              </a:endParaRPr>
            </a:p>
          </p:txBody>
        </p:sp>
        <p:sp>
          <p:nvSpPr>
            <p:cNvPr id="17" name="TextBox 16">
              <a:extLst>
                <a:ext uri="{FF2B5EF4-FFF2-40B4-BE49-F238E27FC236}">
                  <a16:creationId xmlns:a16="http://schemas.microsoft.com/office/drawing/2014/main" id="{95A16B6E-8FFB-6845-B20A-50C9C26D62C8}"/>
                </a:ext>
              </a:extLst>
            </p:cNvPr>
            <p:cNvSpPr txBox="1"/>
            <p:nvPr/>
          </p:nvSpPr>
          <p:spPr>
            <a:xfrm>
              <a:off x="9029698" y="1716534"/>
              <a:ext cx="2882392" cy="646331"/>
            </a:xfrm>
            <a:prstGeom prst="rect">
              <a:avLst/>
            </a:prstGeom>
            <a:noFill/>
          </p:spPr>
          <p:txBody>
            <a:bodyPr wrap="none" rtlCol="0">
              <a:spAutoFit/>
            </a:bodyPr>
            <a:lstStyle/>
            <a:p>
              <a:r>
                <a:rPr lang="en-CH" dirty="0"/>
                <a:t>More power </a:t>
              </a:r>
            </a:p>
            <a:p>
              <a:r>
                <a:rPr lang="en-CH" dirty="0"/>
                <a:t>higher significance threshold</a:t>
              </a:r>
            </a:p>
          </p:txBody>
        </p:sp>
      </p:grpSp>
      <p:grpSp>
        <p:nvGrpSpPr>
          <p:cNvPr id="20" name="Group 19">
            <a:extLst>
              <a:ext uri="{FF2B5EF4-FFF2-40B4-BE49-F238E27FC236}">
                <a16:creationId xmlns:a16="http://schemas.microsoft.com/office/drawing/2014/main" id="{57778DDC-A904-D741-A963-5445C51C0906}"/>
              </a:ext>
            </a:extLst>
          </p:cNvPr>
          <p:cNvGrpSpPr/>
          <p:nvPr/>
        </p:nvGrpSpPr>
        <p:grpSpPr>
          <a:xfrm>
            <a:off x="114302" y="1802957"/>
            <a:ext cx="6096000" cy="4388301"/>
            <a:chOff x="114302" y="1802957"/>
            <a:chExt cx="6096000" cy="4388301"/>
          </a:xfrm>
        </p:grpSpPr>
        <p:pic>
          <p:nvPicPr>
            <p:cNvPr id="13" name="Picture 12">
              <a:extLst>
                <a:ext uri="{FF2B5EF4-FFF2-40B4-BE49-F238E27FC236}">
                  <a16:creationId xmlns:a16="http://schemas.microsoft.com/office/drawing/2014/main" id="{CA26C167-85AF-E247-BB83-77FCC8AA6F9D}"/>
                </a:ext>
              </a:extLst>
            </p:cNvPr>
            <p:cNvPicPr>
              <a:picLocks noChangeAspect="1"/>
            </p:cNvPicPr>
            <p:nvPr/>
          </p:nvPicPr>
          <p:blipFill>
            <a:blip r:embed="rId5"/>
            <a:stretch>
              <a:fillRect/>
            </a:stretch>
          </p:blipFill>
          <p:spPr>
            <a:xfrm>
              <a:off x="114302" y="3470473"/>
              <a:ext cx="6096000" cy="2720785"/>
            </a:xfrm>
            <a:prstGeom prst="rect">
              <a:avLst/>
            </a:prstGeom>
          </p:spPr>
        </p:pic>
        <p:sp>
          <p:nvSpPr>
            <p:cNvPr id="16" name="Bent Arrow 15">
              <a:extLst>
                <a:ext uri="{FF2B5EF4-FFF2-40B4-BE49-F238E27FC236}">
                  <a16:creationId xmlns:a16="http://schemas.microsoft.com/office/drawing/2014/main" id="{D281EE9B-56D3-6B41-8B8B-FD4EB92BBFD3}"/>
                </a:ext>
              </a:extLst>
            </p:cNvPr>
            <p:cNvSpPr/>
            <p:nvPr/>
          </p:nvSpPr>
          <p:spPr>
            <a:xfrm rot="16200000" flipH="1">
              <a:off x="2130339" y="2491917"/>
              <a:ext cx="889434" cy="804184"/>
            </a:xfrm>
            <a:prstGeom prst="bentArrow">
              <a:avLst>
                <a:gd name="adj1" fmla="val 12324"/>
                <a:gd name="adj2" fmla="val 1886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solidFill>
                  <a:schemeClr val="tx1"/>
                </a:solidFill>
              </a:endParaRPr>
            </a:p>
          </p:txBody>
        </p:sp>
        <p:sp>
          <p:nvSpPr>
            <p:cNvPr id="18" name="TextBox 17">
              <a:extLst>
                <a:ext uri="{FF2B5EF4-FFF2-40B4-BE49-F238E27FC236}">
                  <a16:creationId xmlns:a16="http://schemas.microsoft.com/office/drawing/2014/main" id="{ADE8D590-9989-B246-AFD3-5DB0E9392D40}"/>
                </a:ext>
              </a:extLst>
            </p:cNvPr>
            <p:cNvSpPr txBox="1"/>
            <p:nvPr/>
          </p:nvSpPr>
          <p:spPr>
            <a:xfrm>
              <a:off x="346161" y="1802957"/>
              <a:ext cx="2858603" cy="646331"/>
            </a:xfrm>
            <a:prstGeom prst="rect">
              <a:avLst/>
            </a:prstGeom>
            <a:noFill/>
          </p:spPr>
          <p:txBody>
            <a:bodyPr wrap="none" rtlCol="0">
              <a:spAutoFit/>
            </a:bodyPr>
            <a:lstStyle/>
            <a:p>
              <a:r>
                <a:rPr lang="en-CH" dirty="0"/>
                <a:t>Lower significance threshold</a:t>
              </a:r>
            </a:p>
            <a:p>
              <a:r>
                <a:rPr lang="en-GB" dirty="0"/>
                <a:t>L</a:t>
              </a:r>
              <a:r>
                <a:rPr lang="en-CH" dirty="0"/>
                <a:t>ower power</a:t>
              </a:r>
            </a:p>
          </p:txBody>
        </p:sp>
      </p:grpSp>
    </p:spTree>
    <p:extLst>
      <p:ext uri="{BB962C8B-B14F-4D97-AF65-F5344CB8AC3E}">
        <p14:creationId xmlns:p14="http://schemas.microsoft.com/office/powerpoint/2010/main" val="1686088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CEEC03C-8FA5-ED4F-AAA4-F62B08C8A46F}"/>
              </a:ext>
            </a:extLst>
          </p:cNvPr>
          <p:cNvSpPr txBox="1"/>
          <p:nvPr/>
        </p:nvSpPr>
        <p:spPr>
          <a:xfrm>
            <a:off x="1049670" y="749339"/>
            <a:ext cx="7830157" cy="1569660"/>
          </a:xfrm>
          <a:prstGeom prst="rect">
            <a:avLst/>
          </a:prstGeom>
          <a:noFill/>
        </p:spPr>
        <p:txBody>
          <a:bodyPr wrap="none" rtlCol="0">
            <a:spAutoFit/>
          </a:bodyPr>
          <a:lstStyle/>
          <a:p>
            <a:r>
              <a:rPr lang="en-CH" sz="2400" b="1" dirty="0"/>
              <a:t>Mathematical functions</a:t>
            </a:r>
          </a:p>
          <a:p>
            <a:endParaRPr lang="en-GB" dirty="0"/>
          </a:p>
          <a:p>
            <a:r>
              <a:rPr lang="en-GB" dirty="0"/>
              <a:t>f(x) is read as “the function f of x” </a:t>
            </a:r>
          </a:p>
          <a:p>
            <a:r>
              <a:rPr lang="en-CH" dirty="0"/>
              <a:t>Can think of it like a “black box” where you put in an input  value, x,  the function </a:t>
            </a:r>
          </a:p>
          <a:p>
            <a:r>
              <a:rPr lang="en-CH" dirty="0"/>
              <a:t>does something to it, and get out an output value, f(x).</a:t>
            </a:r>
          </a:p>
        </p:txBody>
      </p:sp>
      <p:sp>
        <p:nvSpPr>
          <p:cNvPr id="6" name="TextBox 5">
            <a:extLst>
              <a:ext uri="{FF2B5EF4-FFF2-40B4-BE49-F238E27FC236}">
                <a16:creationId xmlns:a16="http://schemas.microsoft.com/office/drawing/2014/main" id="{E2E9CF6D-1CCE-6141-9431-CCDCD1B5AE75}"/>
              </a:ext>
            </a:extLst>
          </p:cNvPr>
          <p:cNvSpPr txBox="1"/>
          <p:nvPr/>
        </p:nvSpPr>
        <p:spPr>
          <a:xfrm>
            <a:off x="4888523" y="3081157"/>
            <a:ext cx="1746739" cy="369332"/>
          </a:xfrm>
          <a:prstGeom prst="rect">
            <a:avLst/>
          </a:prstGeom>
          <a:solidFill>
            <a:schemeClr val="tx1"/>
          </a:solidFill>
        </p:spPr>
        <p:txBody>
          <a:bodyPr wrap="square" rtlCol="0">
            <a:spAutoFit/>
          </a:bodyPr>
          <a:lstStyle/>
          <a:p>
            <a:pPr algn="ctr"/>
            <a:r>
              <a:rPr lang="en-GB" dirty="0">
                <a:solidFill>
                  <a:schemeClr val="bg1"/>
                </a:solidFill>
              </a:rPr>
              <a:t>f</a:t>
            </a:r>
            <a:r>
              <a:rPr lang="en-CH" dirty="0">
                <a:solidFill>
                  <a:schemeClr val="bg1"/>
                </a:solidFill>
              </a:rPr>
              <a:t>()</a:t>
            </a:r>
          </a:p>
        </p:txBody>
      </p:sp>
      <p:cxnSp>
        <p:nvCxnSpPr>
          <p:cNvPr id="12" name="Straight Arrow Connector 11">
            <a:extLst>
              <a:ext uri="{FF2B5EF4-FFF2-40B4-BE49-F238E27FC236}">
                <a16:creationId xmlns:a16="http://schemas.microsoft.com/office/drawing/2014/main" id="{A2CE58E3-FD2D-EE4B-84FF-166BB30E24A8}"/>
              </a:ext>
            </a:extLst>
          </p:cNvPr>
          <p:cNvCxnSpPr>
            <a:cxnSpLocks/>
          </p:cNvCxnSpPr>
          <p:nvPr/>
        </p:nvCxnSpPr>
        <p:spPr>
          <a:xfrm>
            <a:off x="6836979" y="3247154"/>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82AD371-5C3E-5B42-B315-C4F061AEF95E}"/>
              </a:ext>
            </a:extLst>
          </p:cNvPr>
          <p:cNvSpPr txBox="1"/>
          <p:nvPr/>
        </p:nvSpPr>
        <p:spPr>
          <a:xfrm>
            <a:off x="4023172" y="3024351"/>
            <a:ext cx="284052" cy="369332"/>
          </a:xfrm>
          <a:prstGeom prst="rect">
            <a:avLst/>
          </a:prstGeom>
          <a:noFill/>
        </p:spPr>
        <p:txBody>
          <a:bodyPr wrap="none" rtlCol="0">
            <a:spAutoFit/>
          </a:bodyPr>
          <a:lstStyle/>
          <a:p>
            <a:r>
              <a:rPr lang="en-CH" dirty="0"/>
              <a:t>x</a:t>
            </a:r>
          </a:p>
        </p:txBody>
      </p:sp>
      <p:sp>
        <p:nvSpPr>
          <p:cNvPr id="14" name="TextBox 13">
            <a:extLst>
              <a:ext uri="{FF2B5EF4-FFF2-40B4-BE49-F238E27FC236}">
                <a16:creationId xmlns:a16="http://schemas.microsoft.com/office/drawing/2014/main" id="{137425A6-1DAF-B54B-9EFC-51DADC6D9BB9}"/>
              </a:ext>
            </a:extLst>
          </p:cNvPr>
          <p:cNvSpPr txBox="1"/>
          <p:nvPr/>
        </p:nvSpPr>
        <p:spPr>
          <a:xfrm>
            <a:off x="7275174" y="3044205"/>
            <a:ext cx="495649" cy="369332"/>
          </a:xfrm>
          <a:prstGeom prst="rect">
            <a:avLst/>
          </a:prstGeom>
          <a:noFill/>
        </p:spPr>
        <p:txBody>
          <a:bodyPr wrap="none" rtlCol="0">
            <a:spAutoFit/>
          </a:bodyPr>
          <a:lstStyle/>
          <a:p>
            <a:r>
              <a:rPr lang="en-GB" dirty="0"/>
              <a:t>f(</a:t>
            </a:r>
            <a:r>
              <a:rPr lang="en-CH" dirty="0"/>
              <a:t>x)</a:t>
            </a:r>
          </a:p>
        </p:txBody>
      </p:sp>
      <p:cxnSp>
        <p:nvCxnSpPr>
          <p:cNvPr id="18" name="Straight Arrow Connector 17">
            <a:extLst>
              <a:ext uri="{FF2B5EF4-FFF2-40B4-BE49-F238E27FC236}">
                <a16:creationId xmlns:a16="http://schemas.microsoft.com/office/drawing/2014/main" id="{1D9DEB4D-183D-404E-B20A-0E0AF0F21724}"/>
              </a:ext>
            </a:extLst>
          </p:cNvPr>
          <p:cNvCxnSpPr>
            <a:cxnSpLocks/>
          </p:cNvCxnSpPr>
          <p:nvPr/>
        </p:nvCxnSpPr>
        <p:spPr>
          <a:xfrm>
            <a:off x="4372298" y="3226132"/>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691E1153-20AD-F54F-9A2E-F8F471EA29B4}"/>
              </a:ext>
            </a:extLst>
          </p:cNvPr>
          <p:cNvSpPr/>
          <p:nvPr/>
        </p:nvSpPr>
        <p:spPr>
          <a:xfrm>
            <a:off x="1099602" y="3695095"/>
            <a:ext cx="10200295" cy="2585323"/>
          </a:xfrm>
          <a:prstGeom prst="rect">
            <a:avLst/>
          </a:prstGeom>
        </p:spPr>
        <p:txBody>
          <a:bodyPr wrap="square">
            <a:spAutoFit/>
          </a:bodyPr>
          <a:lstStyle/>
          <a:p>
            <a:r>
              <a:rPr lang="en-CH" dirty="0"/>
              <a:t>You may or may not  know exactly what the function is, i.e. have an equation for it. </a:t>
            </a:r>
            <a:r>
              <a:rPr lang="en-GB" dirty="0"/>
              <a:t>e</a:t>
            </a:r>
            <a:r>
              <a:rPr lang="en-CH" dirty="0"/>
              <a:t>.g. a linear function has the form:</a:t>
            </a:r>
          </a:p>
          <a:p>
            <a:endParaRPr lang="en-CH" dirty="0"/>
          </a:p>
          <a:p>
            <a:r>
              <a:rPr lang="en-GB" dirty="0"/>
              <a:t>f(x) = y = a*</a:t>
            </a:r>
            <a:r>
              <a:rPr lang="en-GB" dirty="0" err="1"/>
              <a:t>x+b</a:t>
            </a:r>
            <a:endParaRPr lang="en-GB" dirty="0"/>
          </a:p>
          <a:p>
            <a:endParaRPr lang="en-GB" dirty="0"/>
          </a:p>
          <a:p>
            <a:r>
              <a:rPr lang="en-GB" dirty="0"/>
              <a:t>a and b are the parameters of the function. x and y are variables. </a:t>
            </a:r>
          </a:p>
          <a:p>
            <a:endParaRPr lang="en-GB" dirty="0"/>
          </a:p>
          <a:p>
            <a:r>
              <a:rPr lang="en-GB" dirty="0"/>
              <a:t>The parameters define one particular line. Specific x and y combinations define points along that line.</a:t>
            </a:r>
          </a:p>
          <a:p>
            <a:endParaRPr lang="en-GB" dirty="0"/>
          </a:p>
        </p:txBody>
      </p:sp>
    </p:spTree>
    <p:extLst>
      <p:ext uri="{BB962C8B-B14F-4D97-AF65-F5344CB8AC3E}">
        <p14:creationId xmlns:p14="http://schemas.microsoft.com/office/powerpoint/2010/main" val="859916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CEEC03C-8FA5-ED4F-AAA4-F62B08C8A46F}"/>
              </a:ext>
            </a:extLst>
          </p:cNvPr>
          <p:cNvSpPr txBox="1"/>
          <p:nvPr/>
        </p:nvSpPr>
        <p:spPr>
          <a:xfrm>
            <a:off x="967928" y="262431"/>
            <a:ext cx="5820504" cy="2462213"/>
          </a:xfrm>
          <a:prstGeom prst="rect">
            <a:avLst/>
          </a:prstGeom>
          <a:noFill/>
        </p:spPr>
        <p:txBody>
          <a:bodyPr wrap="none" rtlCol="0">
            <a:spAutoFit/>
          </a:bodyPr>
          <a:lstStyle/>
          <a:p>
            <a:r>
              <a:rPr lang="en-CH" sz="2400" b="1" dirty="0"/>
              <a:t>Inverse functions</a:t>
            </a:r>
          </a:p>
          <a:p>
            <a:endParaRPr lang="en-GB" dirty="0"/>
          </a:p>
          <a:p>
            <a:r>
              <a:rPr lang="en-GB" dirty="0"/>
              <a:t>If:</a:t>
            </a:r>
          </a:p>
          <a:p>
            <a:r>
              <a:rPr lang="en-GB" dirty="0"/>
              <a:t>f(x) </a:t>
            </a:r>
            <a:r>
              <a:rPr lang="de-CH" dirty="0"/>
              <a:t>= </a:t>
            </a:r>
            <a:r>
              <a:rPr lang="de-CH" dirty="0" err="1"/>
              <a:t>y</a:t>
            </a:r>
            <a:endParaRPr lang="de-CH" dirty="0"/>
          </a:p>
          <a:p>
            <a:r>
              <a:rPr lang="de-CH" dirty="0" err="1"/>
              <a:t>g</a:t>
            </a:r>
            <a:r>
              <a:rPr lang="de-CH" dirty="0"/>
              <a:t>(</a:t>
            </a:r>
            <a:r>
              <a:rPr lang="de-CH" dirty="0" err="1"/>
              <a:t>y</a:t>
            </a:r>
            <a:r>
              <a:rPr lang="de-CH" dirty="0"/>
              <a:t>) = x</a:t>
            </a:r>
          </a:p>
          <a:p>
            <a:endParaRPr lang="en-CH" dirty="0"/>
          </a:p>
          <a:p>
            <a:r>
              <a:rPr lang="en-GB" dirty="0"/>
              <a:t>T</a:t>
            </a:r>
            <a:r>
              <a:rPr lang="en-CH" dirty="0"/>
              <a:t>hen f(x) is an inverse function of g(x) (and visa versa)</a:t>
            </a:r>
          </a:p>
          <a:p>
            <a:r>
              <a:rPr lang="en-CH" dirty="0"/>
              <a:t>Basically one function “undoes” the action of the other one.</a:t>
            </a:r>
          </a:p>
        </p:txBody>
      </p:sp>
      <p:sp>
        <p:nvSpPr>
          <p:cNvPr id="6" name="TextBox 5">
            <a:extLst>
              <a:ext uri="{FF2B5EF4-FFF2-40B4-BE49-F238E27FC236}">
                <a16:creationId xmlns:a16="http://schemas.microsoft.com/office/drawing/2014/main" id="{E2E9CF6D-1CCE-6141-9431-CCDCD1B5AE75}"/>
              </a:ext>
            </a:extLst>
          </p:cNvPr>
          <p:cNvSpPr txBox="1"/>
          <p:nvPr/>
        </p:nvSpPr>
        <p:spPr>
          <a:xfrm>
            <a:off x="2099910" y="3059668"/>
            <a:ext cx="1746739" cy="369332"/>
          </a:xfrm>
          <a:prstGeom prst="rect">
            <a:avLst/>
          </a:prstGeom>
          <a:solidFill>
            <a:schemeClr val="tx1"/>
          </a:solidFill>
        </p:spPr>
        <p:txBody>
          <a:bodyPr wrap="square" rtlCol="0">
            <a:spAutoFit/>
          </a:bodyPr>
          <a:lstStyle/>
          <a:p>
            <a:pPr algn="ctr"/>
            <a:r>
              <a:rPr lang="en-GB" dirty="0">
                <a:solidFill>
                  <a:schemeClr val="bg1"/>
                </a:solidFill>
              </a:rPr>
              <a:t>f</a:t>
            </a:r>
            <a:r>
              <a:rPr lang="en-CH" dirty="0">
                <a:solidFill>
                  <a:schemeClr val="bg1"/>
                </a:solidFill>
              </a:rPr>
              <a:t>()</a:t>
            </a:r>
          </a:p>
        </p:txBody>
      </p:sp>
      <p:cxnSp>
        <p:nvCxnSpPr>
          <p:cNvPr id="12" name="Straight Arrow Connector 11">
            <a:extLst>
              <a:ext uri="{FF2B5EF4-FFF2-40B4-BE49-F238E27FC236}">
                <a16:creationId xmlns:a16="http://schemas.microsoft.com/office/drawing/2014/main" id="{A2CE58E3-FD2D-EE4B-84FF-166BB30E24A8}"/>
              </a:ext>
            </a:extLst>
          </p:cNvPr>
          <p:cNvCxnSpPr>
            <a:cxnSpLocks/>
          </p:cNvCxnSpPr>
          <p:nvPr/>
        </p:nvCxnSpPr>
        <p:spPr>
          <a:xfrm>
            <a:off x="4048366" y="3244334"/>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82AD371-5C3E-5B42-B315-C4F061AEF95E}"/>
              </a:ext>
            </a:extLst>
          </p:cNvPr>
          <p:cNvSpPr txBox="1"/>
          <p:nvPr/>
        </p:nvSpPr>
        <p:spPr>
          <a:xfrm>
            <a:off x="1234559" y="3059668"/>
            <a:ext cx="284052" cy="369332"/>
          </a:xfrm>
          <a:prstGeom prst="rect">
            <a:avLst/>
          </a:prstGeom>
          <a:noFill/>
        </p:spPr>
        <p:txBody>
          <a:bodyPr wrap="none" rtlCol="0">
            <a:spAutoFit/>
          </a:bodyPr>
          <a:lstStyle/>
          <a:p>
            <a:r>
              <a:rPr lang="en-CH" dirty="0"/>
              <a:t>x</a:t>
            </a:r>
          </a:p>
        </p:txBody>
      </p:sp>
      <p:sp>
        <p:nvSpPr>
          <p:cNvPr id="14" name="TextBox 13">
            <a:extLst>
              <a:ext uri="{FF2B5EF4-FFF2-40B4-BE49-F238E27FC236}">
                <a16:creationId xmlns:a16="http://schemas.microsoft.com/office/drawing/2014/main" id="{137425A6-1DAF-B54B-9EFC-51DADC6D9BB9}"/>
              </a:ext>
            </a:extLst>
          </p:cNvPr>
          <p:cNvSpPr txBox="1"/>
          <p:nvPr/>
        </p:nvSpPr>
        <p:spPr>
          <a:xfrm>
            <a:off x="4486561" y="3059668"/>
            <a:ext cx="495649" cy="369332"/>
          </a:xfrm>
          <a:prstGeom prst="rect">
            <a:avLst/>
          </a:prstGeom>
          <a:noFill/>
        </p:spPr>
        <p:txBody>
          <a:bodyPr wrap="none" rtlCol="0">
            <a:spAutoFit/>
          </a:bodyPr>
          <a:lstStyle/>
          <a:p>
            <a:r>
              <a:rPr lang="en-GB" dirty="0"/>
              <a:t>f(</a:t>
            </a:r>
            <a:r>
              <a:rPr lang="en-CH" dirty="0"/>
              <a:t>x)</a:t>
            </a:r>
          </a:p>
        </p:txBody>
      </p:sp>
      <p:cxnSp>
        <p:nvCxnSpPr>
          <p:cNvPr id="18" name="Straight Arrow Connector 17">
            <a:extLst>
              <a:ext uri="{FF2B5EF4-FFF2-40B4-BE49-F238E27FC236}">
                <a16:creationId xmlns:a16="http://schemas.microsoft.com/office/drawing/2014/main" id="{1D9DEB4D-183D-404E-B20A-0E0AF0F21724}"/>
              </a:ext>
            </a:extLst>
          </p:cNvPr>
          <p:cNvCxnSpPr>
            <a:cxnSpLocks/>
          </p:cNvCxnSpPr>
          <p:nvPr/>
        </p:nvCxnSpPr>
        <p:spPr>
          <a:xfrm>
            <a:off x="1583685" y="3244334"/>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4EA96AE-2A32-CE49-8C23-426AB8757565}"/>
              </a:ext>
            </a:extLst>
          </p:cNvPr>
          <p:cNvSpPr txBox="1"/>
          <p:nvPr/>
        </p:nvSpPr>
        <p:spPr>
          <a:xfrm>
            <a:off x="5653205" y="3059668"/>
            <a:ext cx="1746739" cy="369332"/>
          </a:xfrm>
          <a:prstGeom prst="rect">
            <a:avLst/>
          </a:prstGeom>
          <a:solidFill>
            <a:schemeClr val="tx1"/>
          </a:solidFill>
        </p:spPr>
        <p:txBody>
          <a:bodyPr wrap="square" rtlCol="0">
            <a:spAutoFit/>
          </a:bodyPr>
          <a:lstStyle/>
          <a:p>
            <a:pPr algn="ctr"/>
            <a:r>
              <a:rPr lang="en-GB" dirty="0">
                <a:solidFill>
                  <a:schemeClr val="bg1"/>
                </a:solidFill>
              </a:rPr>
              <a:t>g</a:t>
            </a:r>
            <a:r>
              <a:rPr lang="en-CH" dirty="0">
                <a:solidFill>
                  <a:schemeClr val="bg1"/>
                </a:solidFill>
              </a:rPr>
              <a:t>()</a:t>
            </a:r>
          </a:p>
        </p:txBody>
      </p:sp>
      <p:cxnSp>
        <p:nvCxnSpPr>
          <p:cNvPr id="11" name="Straight Arrow Connector 10">
            <a:extLst>
              <a:ext uri="{FF2B5EF4-FFF2-40B4-BE49-F238E27FC236}">
                <a16:creationId xmlns:a16="http://schemas.microsoft.com/office/drawing/2014/main" id="{9EC9BD42-626E-334A-855E-5CF3A9663DAA}"/>
              </a:ext>
            </a:extLst>
          </p:cNvPr>
          <p:cNvCxnSpPr>
            <a:cxnSpLocks/>
          </p:cNvCxnSpPr>
          <p:nvPr/>
        </p:nvCxnSpPr>
        <p:spPr>
          <a:xfrm>
            <a:off x="4982210" y="3244334"/>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A082F28-BE3C-5048-8AA9-281E098B8B6D}"/>
              </a:ext>
            </a:extLst>
          </p:cNvPr>
          <p:cNvCxnSpPr>
            <a:cxnSpLocks/>
          </p:cNvCxnSpPr>
          <p:nvPr/>
        </p:nvCxnSpPr>
        <p:spPr>
          <a:xfrm>
            <a:off x="7530665" y="3244334"/>
            <a:ext cx="383628" cy="0"/>
          </a:xfrm>
          <a:prstGeom prst="straightConnector1">
            <a:avLst/>
          </a:prstGeom>
          <a:ln w="12700">
            <a:solidFill>
              <a:schemeClr val="tx1"/>
            </a:solidFill>
            <a:tailEnd type="triangle" w="lg" len="sm"/>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69E519C-32F4-9949-BD54-6686135154CA}"/>
              </a:ext>
            </a:extLst>
          </p:cNvPr>
          <p:cNvSpPr txBox="1"/>
          <p:nvPr/>
        </p:nvSpPr>
        <p:spPr>
          <a:xfrm>
            <a:off x="7968860" y="3059668"/>
            <a:ext cx="284052" cy="369332"/>
          </a:xfrm>
          <a:prstGeom prst="rect">
            <a:avLst/>
          </a:prstGeom>
          <a:noFill/>
        </p:spPr>
        <p:txBody>
          <a:bodyPr wrap="none" rtlCol="0">
            <a:spAutoFit/>
          </a:bodyPr>
          <a:lstStyle/>
          <a:p>
            <a:r>
              <a:rPr lang="en-CH" dirty="0"/>
              <a:t>x</a:t>
            </a:r>
          </a:p>
        </p:txBody>
      </p:sp>
    </p:spTree>
    <p:extLst>
      <p:ext uri="{BB962C8B-B14F-4D97-AF65-F5344CB8AC3E}">
        <p14:creationId xmlns:p14="http://schemas.microsoft.com/office/powerpoint/2010/main" val="2260650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22F83DDB-5CD5-1043-B938-19EFFF982B5F}"/>
              </a:ext>
            </a:extLst>
          </p:cNvPr>
          <p:cNvPicPr>
            <a:picLocks noChangeAspect="1"/>
          </p:cNvPicPr>
          <p:nvPr/>
        </p:nvPicPr>
        <p:blipFill>
          <a:blip r:embed="rId2"/>
          <a:stretch>
            <a:fillRect/>
          </a:stretch>
        </p:blipFill>
        <p:spPr>
          <a:xfrm>
            <a:off x="7433931" y="6081328"/>
            <a:ext cx="4558777" cy="729827"/>
          </a:xfrm>
          <a:prstGeom prst="rect">
            <a:avLst/>
          </a:prstGeom>
        </p:spPr>
      </p:pic>
      <p:sp>
        <p:nvSpPr>
          <p:cNvPr id="4" name="TextBox 3">
            <a:extLst>
              <a:ext uri="{FF2B5EF4-FFF2-40B4-BE49-F238E27FC236}">
                <a16:creationId xmlns:a16="http://schemas.microsoft.com/office/drawing/2014/main" id="{17661D93-7EF1-6647-8948-BF87DA5E63F2}"/>
              </a:ext>
            </a:extLst>
          </p:cNvPr>
          <p:cNvSpPr txBox="1"/>
          <p:nvPr/>
        </p:nvSpPr>
        <p:spPr>
          <a:xfrm>
            <a:off x="1087821" y="360081"/>
            <a:ext cx="2474075" cy="461665"/>
          </a:xfrm>
          <a:prstGeom prst="rect">
            <a:avLst/>
          </a:prstGeom>
          <a:noFill/>
        </p:spPr>
        <p:txBody>
          <a:bodyPr wrap="none" rtlCol="0">
            <a:spAutoFit/>
          </a:bodyPr>
          <a:lstStyle/>
          <a:p>
            <a:r>
              <a:rPr lang="en-CH" sz="2400" b="1" dirty="0"/>
              <a:t>Random variables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6AB90543-C1F8-C14A-B4B8-C13127C5371E}"/>
                  </a:ext>
                </a:extLst>
              </p:cNvPr>
              <p:cNvSpPr txBox="1"/>
              <p:nvPr/>
            </p:nvSpPr>
            <p:spPr>
              <a:xfrm>
                <a:off x="1087821" y="821746"/>
                <a:ext cx="10904887" cy="5419176"/>
              </a:xfrm>
              <a:prstGeom prst="rect">
                <a:avLst/>
              </a:prstGeom>
              <a:noFill/>
            </p:spPr>
            <p:txBody>
              <a:bodyPr wrap="square" rtlCol="0">
                <a:spAutoFit/>
              </a:bodyPr>
              <a:lstStyle/>
              <a:p>
                <a:r>
                  <a:rPr lang="en-CH" dirty="0"/>
                  <a:t>A random variable maps outcomes of a random process to numbers. It can take on many different values with different probabilities.</a:t>
                </a:r>
              </a:p>
              <a:p>
                <a:endParaRPr lang="en-CH" dirty="0"/>
              </a:p>
              <a:p>
                <a:r>
                  <a:rPr lang="en-CH" dirty="0"/>
                  <a:t>Usually denoted by capital letters. </a:t>
                </a:r>
                <a:r>
                  <a:rPr lang="en-GB" dirty="0"/>
                  <a:t>E</a:t>
                </a:r>
                <a:r>
                  <a:rPr lang="en-CH" dirty="0"/>
                  <a:t>,g  X, Y…</a:t>
                </a:r>
              </a:p>
              <a:p>
                <a:endParaRPr lang="en-CH" dirty="0"/>
              </a:p>
              <a:p>
                <a:r>
                  <a:rPr lang="en-CH" dirty="0"/>
                  <a:t>So mapping flips of a coin could be: </a:t>
                </a:r>
              </a:p>
              <a:p>
                <a:r>
                  <a:rPr lang="de-CH" b="0" dirty="0"/>
                  <a:t>		</a:t>
                </a:r>
                <a14:m>
                  <m:oMath xmlns:m="http://schemas.openxmlformats.org/officeDocument/2006/math">
                    <m:r>
                      <a:rPr lang="de-CH" b="0" i="1" smtClean="0">
                        <a:latin typeface="Cambria Math" panose="02040503050406030204" pitchFamily="18" charset="0"/>
                      </a:rPr>
                      <m:t>𝑋</m:t>
                    </m:r>
                    <m:r>
                      <a:rPr lang="de-CH" b="0" i="1" smtClean="0">
                        <a:latin typeface="Cambria Math" panose="02040503050406030204" pitchFamily="18" charset="0"/>
                      </a:rPr>
                      <m:t>=</m:t>
                    </m:r>
                    <m:d>
                      <m:dPr>
                        <m:begChr m:val="{"/>
                        <m:endChr m:val=""/>
                        <m:ctrlPr>
                          <a:rPr lang="de-CH" b="0" i="1" smtClean="0">
                            <a:latin typeface="Cambria Math" panose="02040503050406030204" pitchFamily="18" charset="0"/>
                          </a:rPr>
                        </m:ctrlPr>
                      </m:dPr>
                      <m:e>
                        <m:eqArr>
                          <m:eqArrPr>
                            <m:ctrlPr>
                              <a:rPr lang="de-CH" b="0" i="1" smtClean="0">
                                <a:latin typeface="Cambria Math" panose="02040503050406030204" pitchFamily="18" charset="0"/>
                              </a:rPr>
                            </m:ctrlPr>
                          </m:eqArrPr>
                          <m:e>
                            <m:r>
                              <a:rPr lang="de-CH" b="0" i="1" smtClean="0">
                                <a:latin typeface="Cambria Math" panose="02040503050406030204" pitchFamily="18" charset="0"/>
                              </a:rPr>
                              <m:t>1 </m:t>
                            </m:r>
                            <m:r>
                              <a:rPr lang="de-CH" b="0" i="1" smtClean="0">
                                <a:latin typeface="Cambria Math" panose="02040503050406030204" pitchFamily="18" charset="0"/>
                              </a:rPr>
                              <m:t>𝑖𝑓</m:t>
                            </m:r>
                            <m:r>
                              <a:rPr lang="de-CH" b="0" i="1" smtClean="0">
                                <a:latin typeface="Cambria Math" panose="02040503050406030204" pitchFamily="18" charset="0"/>
                              </a:rPr>
                              <m:t> </m:t>
                            </m:r>
                            <m:r>
                              <a:rPr lang="de-CH" b="0" i="1" smtClean="0">
                                <a:latin typeface="Cambria Math" panose="02040503050406030204" pitchFamily="18" charset="0"/>
                              </a:rPr>
                              <m:t>h𝑒𝑎𝑑𝑠</m:t>
                            </m:r>
                          </m:e>
                          <m:e>
                            <m:r>
                              <a:rPr lang="de-CH" b="0" i="1" smtClean="0">
                                <a:latin typeface="Cambria Math" panose="02040503050406030204" pitchFamily="18" charset="0"/>
                              </a:rPr>
                              <m:t>0  </m:t>
                            </m:r>
                            <m:r>
                              <a:rPr lang="de-CH" b="0" i="1" smtClean="0">
                                <a:latin typeface="Cambria Math" panose="02040503050406030204" pitchFamily="18" charset="0"/>
                              </a:rPr>
                              <m:t>𝑖𝑓</m:t>
                            </m:r>
                            <m:r>
                              <a:rPr lang="de-CH" b="0" i="1" smtClean="0">
                                <a:latin typeface="Cambria Math" panose="02040503050406030204" pitchFamily="18" charset="0"/>
                              </a:rPr>
                              <m:t> </m:t>
                            </m:r>
                            <m:r>
                              <a:rPr lang="de-CH" b="0" i="1" smtClean="0">
                                <a:latin typeface="Cambria Math" panose="02040503050406030204" pitchFamily="18" charset="0"/>
                              </a:rPr>
                              <m:t>𝑡𝑎𝑖𝑙𝑠</m:t>
                            </m:r>
                          </m:e>
                        </m:eqArr>
                      </m:e>
                    </m:d>
                  </m:oMath>
                </a14:m>
                <a:endParaRPr lang="de-CH" b="0" dirty="0"/>
              </a:p>
              <a:p>
                <a:r>
                  <a:rPr lang="en-CH" dirty="0"/>
                  <a:t>		</a:t>
                </a:r>
              </a:p>
              <a:p>
                <a:r>
                  <a:rPr lang="en-CH" dirty="0"/>
                  <a:t>Or you could map outcomes of rolling dice:    Y= the sum or rolling two dice</a:t>
                </a:r>
              </a:p>
              <a:p>
                <a:endParaRPr lang="en-CH" dirty="0"/>
              </a:p>
              <a:p>
                <a:r>
                  <a:rPr lang="en-CH" dirty="0"/>
                  <a:t>This enables you to write things more briefly if you want to talk about the probability of those outcomes.</a:t>
                </a:r>
              </a:p>
              <a:p>
                <a:r>
                  <a:rPr lang="en-GB" dirty="0"/>
                  <a:t>S</a:t>
                </a:r>
                <a:r>
                  <a:rPr lang="en-CH" dirty="0"/>
                  <a:t>o rather than writing, “the probability of the sum of rolling two dice being &gt;=8” </a:t>
                </a:r>
              </a:p>
              <a:p>
                <a:r>
                  <a:rPr lang="en-GB" dirty="0"/>
                  <a:t>Y</a:t>
                </a:r>
                <a:r>
                  <a:rPr lang="en-CH" dirty="0"/>
                  <a:t>ou can write in mathematical notation </a:t>
                </a:r>
                <a14:m>
                  <m:oMath xmlns:m="http://schemas.openxmlformats.org/officeDocument/2006/math">
                    <m:r>
                      <a:rPr lang="de-CH" b="0" i="1" smtClean="0">
                        <a:latin typeface="Cambria Math" panose="02040503050406030204" pitchFamily="18" charset="0"/>
                      </a:rPr>
                      <m:t>𝑃</m:t>
                    </m:r>
                    <m:r>
                      <a:rPr lang="de-CH" b="0" i="1" smtClean="0">
                        <a:latin typeface="Cambria Math" panose="02040503050406030204" pitchFamily="18" charset="0"/>
                      </a:rPr>
                      <m:t>(</m:t>
                    </m:r>
                    <m:r>
                      <a:rPr lang="de-CH" b="0" i="1" smtClean="0">
                        <a:latin typeface="Cambria Math" panose="02040503050406030204" pitchFamily="18" charset="0"/>
                      </a:rPr>
                      <m:t>𝑌</m:t>
                    </m:r>
                    <m:r>
                      <a:rPr lang="de-CH" b="0" i="1" smtClean="0">
                        <a:latin typeface="Cambria Math" panose="02040503050406030204" pitchFamily="18" charset="0"/>
                      </a:rPr>
                      <m:t>≥8)</m:t>
                    </m:r>
                  </m:oMath>
                </a14:m>
                <a:endParaRPr lang="en-CH" dirty="0"/>
              </a:p>
              <a:p>
                <a:endParaRPr lang="en-CH" dirty="0"/>
              </a:p>
              <a:p>
                <a:r>
                  <a:rPr lang="en-CH" dirty="0"/>
                  <a:t>If the coin above is fair, you could say P(X=1)=0.5, i.e there is a 50% chance the coin will show a heads</a:t>
                </a:r>
              </a:p>
              <a:p>
                <a:endParaRPr lang="en-CH" dirty="0"/>
              </a:p>
              <a:p>
                <a:r>
                  <a:rPr lang="en-CH" b="1" dirty="0"/>
                  <a:t>Expected value </a:t>
                </a:r>
                <a:r>
                  <a:rPr lang="en-CH" dirty="0"/>
                  <a:t>of a random variable X, denoted E[X] is the sum of all the possible outcomes of a random variable multiplied by their probabilities. (kind of like the mean of </a:t>
                </a:r>
                <a:r>
                  <a:rPr lang="en-GB" dirty="0" err="1"/>
                  <a:t>th</a:t>
                </a:r>
                <a:r>
                  <a:rPr lang="en-CH" dirty="0"/>
                  <a:t>e distribution).</a:t>
                </a:r>
              </a:p>
            </p:txBody>
          </p:sp>
        </mc:Choice>
        <mc:Fallback xmlns="">
          <p:sp>
            <p:nvSpPr>
              <p:cNvPr id="5" name="TextBox 4">
                <a:extLst>
                  <a:ext uri="{FF2B5EF4-FFF2-40B4-BE49-F238E27FC236}">
                    <a16:creationId xmlns:a16="http://schemas.microsoft.com/office/drawing/2014/main" id="{6AB90543-C1F8-C14A-B4B8-C13127C5371E}"/>
                  </a:ext>
                </a:extLst>
              </p:cNvPr>
              <p:cNvSpPr txBox="1">
                <a:spLocks noRot="1" noChangeAspect="1" noMove="1" noResize="1" noEditPoints="1" noAdjustHandles="1" noChangeArrowheads="1" noChangeShapeType="1" noTextEdit="1"/>
              </p:cNvSpPr>
              <p:nvPr/>
            </p:nvSpPr>
            <p:spPr>
              <a:xfrm>
                <a:off x="1087821" y="821746"/>
                <a:ext cx="10904887" cy="5419176"/>
              </a:xfrm>
              <a:prstGeom prst="rect">
                <a:avLst/>
              </a:prstGeom>
              <a:blipFill>
                <a:blip r:embed="rId3"/>
                <a:stretch>
                  <a:fillRect l="-466" t="-468" b="-937"/>
                </a:stretch>
              </a:blipFill>
            </p:spPr>
            <p:txBody>
              <a:bodyPr/>
              <a:lstStyle/>
              <a:p>
                <a:r>
                  <a:rPr lang="en-CH">
                    <a:noFill/>
                  </a:rPr>
                  <a:t> </a:t>
                </a:r>
              </a:p>
            </p:txBody>
          </p:sp>
        </mc:Fallback>
      </mc:AlternateContent>
    </p:spTree>
    <p:extLst>
      <p:ext uri="{BB962C8B-B14F-4D97-AF65-F5344CB8AC3E}">
        <p14:creationId xmlns:p14="http://schemas.microsoft.com/office/powerpoint/2010/main" val="328727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13BBD12-F150-9D44-BA23-AD5CBE1CCADD}"/>
              </a:ext>
            </a:extLst>
          </p:cNvPr>
          <p:cNvPicPr>
            <a:picLocks noChangeAspect="1"/>
          </p:cNvPicPr>
          <p:nvPr/>
        </p:nvPicPr>
        <p:blipFill>
          <a:blip r:embed="rId2"/>
          <a:stretch>
            <a:fillRect/>
          </a:stretch>
        </p:blipFill>
        <p:spPr>
          <a:xfrm>
            <a:off x="616170" y="889154"/>
            <a:ext cx="7084791" cy="5489289"/>
          </a:xfrm>
          <a:prstGeom prst="rect">
            <a:avLst/>
          </a:prstGeom>
        </p:spPr>
      </p:pic>
      <p:sp>
        <p:nvSpPr>
          <p:cNvPr id="6" name="TextBox 5">
            <a:extLst>
              <a:ext uri="{FF2B5EF4-FFF2-40B4-BE49-F238E27FC236}">
                <a16:creationId xmlns:a16="http://schemas.microsoft.com/office/drawing/2014/main" id="{26201948-95FE-9F4C-A952-4B707A0B6A1D}"/>
              </a:ext>
            </a:extLst>
          </p:cNvPr>
          <p:cNvSpPr txBox="1"/>
          <p:nvPr/>
        </p:nvSpPr>
        <p:spPr>
          <a:xfrm>
            <a:off x="9043988" y="328613"/>
            <a:ext cx="2882520" cy="646331"/>
          </a:xfrm>
          <a:prstGeom prst="rect">
            <a:avLst/>
          </a:prstGeom>
          <a:noFill/>
        </p:spPr>
        <p:txBody>
          <a:bodyPr wrap="none" rtlCol="0">
            <a:spAutoFit/>
          </a:bodyPr>
          <a:lstStyle/>
          <a:p>
            <a:r>
              <a:rPr lang="en-CH" dirty="0"/>
              <a:t> R:		type:</a:t>
            </a:r>
          </a:p>
          <a:p>
            <a:r>
              <a:rPr lang="en-CH" dirty="0"/>
              <a:t>		</a:t>
            </a:r>
            <a:r>
              <a:rPr lang="en-GB" dirty="0" err="1"/>
              <a:t>typeof</a:t>
            </a:r>
            <a:r>
              <a:rPr lang="en-GB" dirty="0"/>
              <a:t>(x)</a:t>
            </a:r>
            <a:endParaRPr lang="en-CH" dirty="0"/>
          </a:p>
        </p:txBody>
      </p:sp>
      <p:sp>
        <p:nvSpPr>
          <p:cNvPr id="7" name="TextBox 6">
            <a:extLst>
              <a:ext uri="{FF2B5EF4-FFF2-40B4-BE49-F238E27FC236}">
                <a16:creationId xmlns:a16="http://schemas.microsoft.com/office/drawing/2014/main" id="{FFDDB73A-AC28-DB4C-BC85-19D66FB51928}"/>
              </a:ext>
            </a:extLst>
          </p:cNvPr>
          <p:cNvSpPr txBox="1"/>
          <p:nvPr/>
        </p:nvSpPr>
        <p:spPr>
          <a:xfrm>
            <a:off x="8961657" y="1268968"/>
            <a:ext cx="3300775" cy="1200329"/>
          </a:xfrm>
          <a:prstGeom prst="rect">
            <a:avLst/>
          </a:prstGeom>
          <a:noFill/>
        </p:spPr>
        <p:txBody>
          <a:bodyPr wrap="none" rtlCol="0">
            <a:spAutoFit/>
          </a:bodyPr>
          <a:lstStyle/>
          <a:p>
            <a:r>
              <a:rPr lang="de-CH" dirty="0" err="1"/>
              <a:t>as.factor</a:t>
            </a:r>
            <a:r>
              <a:rPr lang="de-CH" dirty="0"/>
              <a:t>(x)	</a:t>
            </a:r>
            <a:r>
              <a:rPr lang="de-CH" dirty="0" err="1"/>
              <a:t>factor</a:t>
            </a:r>
            <a:endParaRPr lang="de-CH" dirty="0"/>
          </a:p>
          <a:p>
            <a:r>
              <a:rPr lang="de-CH" dirty="0" err="1"/>
              <a:t>as.logical</a:t>
            </a:r>
            <a:r>
              <a:rPr lang="de-CH" dirty="0"/>
              <a:t>(x)	</a:t>
            </a:r>
            <a:r>
              <a:rPr lang="de-CH" dirty="0" err="1"/>
              <a:t>logical</a:t>
            </a:r>
            <a:endParaRPr lang="de-CH" dirty="0"/>
          </a:p>
          <a:p>
            <a:r>
              <a:rPr lang="de-CH" dirty="0"/>
              <a:t>		(TRUE/FALSE)</a:t>
            </a:r>
          </a:p>
          <a:p>
            <a:r>
              <a:rPr lang="de-CH" dirty="0"/>
              <a:t>		(0/1)</a:t>
            </a:r>
          </a:p>
        </p:txBody>
      </p:sp>
      <p:sp>
        <p:nvSpPr>
          <p:cNvPr id="8" name="TextBox 7">
            <a:extLst>
              <a:ext uri="{FF2B5EF4-FFF2-40B4-BE49-F238E27FC236}">
                <a16:creationId xmlns:a16="http://schemas.microsoft.com/office/drawing/2014/main" id="{EF4DBF95-DBCF-2743-9597-C92C7D299306}"/>
              </a:ext>
            </a:extLst>
          </p:cNvPr>
          <p:cNvSpPr txBox="1"/>
          <p:nvPr/>
        </p:nvSpPr>
        <p:spPr>
          <a:xfrm>
            <a:off x="9043988" y="2578655"/>
            <a:ext cx="2582438" cy="369332"/>
          </a:xfrm>
          <a:prstGeom prst="rect">
            <a:avLst/>
          </a:prstGeom>
          <a:noFill/>
        </p:spPr>
        <p:txBody>
          <a:bodyPr wrap="none" rtlCol="0">
            <a:spAutoFit/>
          </a:bodyPr>
          <a:lstStyle/>
          <a:p>
            <a:r>
              <a:rPr lang="de-CH" dirty="0" err="1"/>
              <a:t>as.factor</a:t>
            </a:r>
            <a:r>
              <a:rPr lang="de-CH" dirty="0"/>
              <a:t>(x)	</a:t>
            </a:r>
            <a:r>
              <a:rPr lang="de-CH" dirty="0" err="1"/>
              <a:t>factor</a:t>
            </a:r>
            <a:endParaRPr lang="en-CH" dirty="0"/>
          </a:p>
        </p:txBody>
      </p:sp>
      <p:sp>
        <p:nvSpPr>
          <p:cNvPr id="9" name="TextBox 8">
            <a:extLst>
              <a:ext uri="{FF2B5EF4-FFF2-40B4-BE49-F238E27FC236}">
                <a16:creationId xmlns:a16="http://schemas.microsoft.com/office/drawing/2014/main" id="{2309C2BB-EA59-6744-8636-D861256A2684}"/>
              </a:ext>
            </a:extLst>
          </p:cNvPr>
          <p:cNvSpPr txBox="1"/>
          <p:nvPr/>
        </p:nvSpPr>
        <p:spPr>
          <a:xfrm>
            <a:off x="9059458" y="3910014"/>
            <a:ext cx="2696444" cy="369332"/>
          </a:xfrm>
          <a:prstGeom prst="rect">
            <a:avLst/>
          </a:prstGeom>
          <a:noFill/>
        </p:spPr>
        <p:txBody>
          <a:bodyPr wrap="none" rtlCol="0">
            <a:spAutoFit/>
          </a:bodyPr>
          <a:lstStyle/>
          <a:p>
            <a:r>
              <a:rPr lang="de-CH" dirty="0" err="1"/>
              <a:t>as.integer</a:t>
            </a:r>
            <a:r>
              <a:rPr lang="de-CH" dirty="0"/>
              <a:t>(x)	integer</a:t>
            </a:r>
            <a:endParaRPr lang="en-CH" dirty="0"/>
          </a:p>
        </p:txBody>
      </p:sp>
      <p:sp>
        <p:nvSpPr>
          <p:cNvPr id="10" name="TextBox 9">
            <a:extLst>
              <a:ext uri="{FF2B5EF4-FFF2-40B4-BE49-F238E27FC236}">
                <a16:creationId xmlns:a16="http://schemas.microsoft.com/office/drawing/2014/main" id="{99264AF1-0AB9-1743-B508-20E4F708E90F}"/>
              </a:ext>
            </a:extLst>
          </p:cNvPr>
          <p:cNvSpPr txBox="1"/>
          <p:nvPr/>
        </p:nvSpPr>
        <p:spPr>
          <a:xfrm>
            <a:off x="9080567" y="5404366"/>
            <a:ext cx="2686954" cy="369332"/>
          </a:xfrm>
          <a:prstGeom prst="rect">
            <a:avLst/>
          </a:prstGeom>
          <a:noFill/>
        </p:spPr>
        <p:txBody>
          <a:bodyPr wrap="none" rtlCol="0">
            <a:spAutoFit/>
          </a:bodyPr>
          <a:lstStyle/>
          <a:p>
            <a:r>
              <a:rPr lang="de-CH" dirty="0" err="1"/>
              <a:t>as.numeric</a:t>
            </a:r>
            <a:r>
              <a:rPr lang="de-CH" dirty="0"/>
              <a:t>(x)  	double</a:t>
            </a:r>
            <a:endParaRPr lang="en-CH" dirty="0"/>
          </a:p>
        </p:txBody>
      </p:sp>
      <p:sp>
        <p:nvSpPr>
          <p:cNvPr id="13" name="TextBox 12">
            <a:extLst>
              <a:ext uri="{FF2B5EF4-FFF2-40B4-BE49-F238E27FC236}">
                <a16:creationId xmlns:a16="http://schemas.microsoft.com/office/drawing/2014/main" id="{80D6D337-304A-984B-93F4-B99561E9F094}"/>
              </a:ext>
            </a:extLst>
          </p:cNvPr>
          <p:cNvSpPr txBox="1"/>
          <p:nvPr/>
        </p:nvSpPr>
        <p:spPr>
          <a:xfrm>
            <a:off x="4770656" y="4581048"/>
            <a:ext cx="1069524" cy="369332"/>
          </a:xfrm>
          <a:prstGeom prst="rect">
            <a:avLst/>
          </a:prstGeom>
          <a:noFill/>
        </p:spPr>
        <p:txBody>
          <a:bodyPr wrap="none" rtlCol="0">
            <a:spAutoFit/>
          </a:bodyPr>
          <a:lstStyle/>
          <a:p>
            <a:r>
              <a:rPr lang="de-CH" dirty="0"/>
              <a:t>1,2,3,-5…</a:t>
            </a:r>
          </a:p>
        </p:txBody>
      </p:sp>
      <p:sp>
        <p:nvSpPr>
          <p:cNvPr id="14" name="TextBox 13">
            <a:extLst>
              <a:ext uri="{FF2B5EF4-FFF2-40B4-BE49-F238E27FC236}">
                <a16:creationId xmlns:a16="http://schemas.microsoft.com/office/drawing/2014/main" id="{59A80C33-C2DB-9742-82D0-2CDE9277D35C}"/>
              </a:ext>
            </a:extLst>
          </p:cNvPr>
          <p:cNvSpPr txBox="1"/>
          <p:nvPr/>
        </p:nvSpPr>
        <p:spPr>
          <a:xfrm>
            <a:off x="4551581" y="5968846"/>
            <a:ext cx="1526380" cy="369332"/>
          </a:xfrm>
          <a:prstGeom prst="rect">
            <a:avLst/>
          </a:prstGeom>
          <a:noFill/>
        </p:spPr>
        <p:txBody>
          <a:bodyPr wrap="none" rtlCol="0">
            <a:spAutoFit/>
          </a:bodyPr>
          <a:lstStyle/>
          <a:p>
            <a:r>
              <a:rPr lang="de-CH" dirty="0"/>
              <a:t>3.2, 3e-2, 0.03</a:t>
            </a:r>
          </a:p>
        </p:txBody>
      </p:sp>
      <p:sp>
        <p:nvSpPr>
          <p:cNvPr id="15" name="TextBox 14">
            <a:extLst>
              <a:ext uri="{FF2B5EF4-FFF2-40B4-BE49-F238E27FC236}">
                <a16:creationId xmlns:a16="http://schemas.microsoft.com/office/drawing/2014/main" id="{5CAFEC22-953D-294D-924E-39719848F3E5}"/>
              </a:ext>
            </a:extLst>
          </p:cNvPr>
          <p:cNvSpPr txBox="1"/>
          <p:nvPr/>
        </p:nvSpPr>
        <p:spPr>
          <a:xfrm>
            <a:off x="4551581" y="1822966"/>
            <a:ext cx="2265364" cy="369332"/>
          </a:xfrm>
          <a:prstGeom prst="rect">
            <a:avLst/>
          </a:prstGeom>
          <a:noFill/>
        </p:spPr>
        <p:txBody>
          <a:bodyPr wrap="none" rtlCol="0">
            <a:spAutoFit/>
          </a:bodyPr>
          <a:lstStyle/>
          <a:p>
            <a:r>
              <a:rPr lang="de-CH" dirty="0" err="1"/>
              <a:t>Genotypes</a:t>
            </a:r>
            <a:r>
              <a:rPr lang="de-CH" dirty="0"/>
              <a:t>: </a:t>
            </a:r>
            <a:r>
              <a:rPr lang="de-CH" dirty="0" err="1"/>
              <a:t>aa</a:t>
            </a:r>
            <a:r>
              <a:rPr lang="de-CH" dirty="0"/>
              <a:t>, Aa, AA</a:t>
            </a:r>
          </a:p>
        </p:txBody>
      </p:sp>
      <p:sp>
        <p:nvSpPr>
          <p:cNvPr id="2" name="TextBox 1">
            <a:extLst>
              <a:ext uri="{FF2B5EF4-FFF2-40B4-BE49-F238E27FC236}">
                <a16:creationId xmlns:a16="http://schemas.microsoft.com/office/drawing/2014/main" id="{59AACC7B-FD0F-6C4B-ABD7-7ED307CAC627}"/>
              </a:ext>
            </a:extLst>
          </p:cNvPr>
          <p:cNvSpPr txBox="1"/>
          <p:nvPr/>
        </p:nvSpPr>
        <p:spPr>
          <a:xfrm>
            <a:off x="616170" y="282446"/>
            <a:ext cx="2467663" cy="461665"/>
          </a:xfrm>
          <a:prstGeom prst="rect">
            <a:avLst/>
          </a:prstGeom>
          <a:noFill/>
        </p:spPr>
        <p:txBody>
          <a:bodyPr wrap="none" rtlCol="0">
            <a:spAutoFit/>
          </a:bodyPr>
          <a:lstStyle/>
          <a:p>
            <a:r>
              <a:rPr lang="en-CH" sz="2400" b="1" dirty="0"/>
              <a:t>Types of variables</a:t>
            </a:r>
          </a:p>
        </p:txBody>
      </p:sp>
    </p:spTree>
    <p:extLst>
      <p:ext uri="{BB962C8B-B14F-4D97-AF65-F5344CB8AC3E}">
        <p14:creationId xmlns:p14="http://schemas.microsoft.com/office/powerpoint/2010/main" val="1911720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36DB23D-79B3-DF40-A9B0-80169D55BC21}"/>
              </a:ext>
            </a:extLst>
          </p:cNvPr>
          <p:cNvSpPr txBox="1"/>
          <p:nvPr/>
        </p:nvSpPr>
        <p:spPr>
          <a:xfrm>
            <a:off x="986972" y="261258"/>
            <a:ext cx="2277611" cy="461665"/>
          </a:xfrm>
          <a:prstGeom prst="rect">
            <a:avLst/>
          </a:prstGeom>
          <a:noFill/>
        </p:spPr>
        <p:txBody>
          <a:bodyPr wrap="none" rtlCol="0">
            <a:spAutoFit/>
          </a:bodyPr>
          <a:lstStyle/>
          <a:p>
            <a:r>
              <a:rPr lang="en-CH" sz="2400" b="1" dirty="0"/>
              <a:t>Probability rules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C8CC70E4-6487-8645-B7BE-BF94EB68F136}"/>
                  </a:ext>
                </a:extLst>
              </p:cNvPr>
              <p:cNvSpPr txBox="1"/>
              <p:nvPr/>
            </p:nvSpPr>
            <p:spPr>
              <a:xfrm>
                <a:off x="986972" y="1132114"/>
                <a:ext cx="10827657" cy="5355312"/>
              </a:xfrm>
              <a:prstGeom prst="rect">
                <a:avLst/>
              </a:prstGeom>
              <a:noFill/>
            </p:spPr>
            <p:txBody>
              <a:bodyPr wrap="square" rtlCol="0">
                <a:spAutoFit/>
              </a:bodyPr>
              <a:lstStyle/>
              <a:p>
                <a:r>
                  <a:rPr lang="en-CH" dirty="0"/>
                  <a:t>1. Probability of any event A, written as P(A), must be a number between 0 and 1</a:t>
                </a:r>
                <a:r>
                  <a:rPr lang="en-CH" b="1" dirty="0"/>
                  <a:t>.     </a:t>
                </a:r>
                <a14:m>
                  <m:oMath xmlns:m="http://schemas.openxmlformats.org/officeDocument/2006/math">
                    <m:r>
                      <a:rPr lang="de-CH" b="1" i="1" smtClean="0">
                        <a:latin typeface="Cambria Math" panose="02040503050406030204" pitchFamily="18" charset="0"/>
                      </a:rPr>
                      <m:t>𝟎</m:t>
                    </m:r>
                    <m:r>
                      <a:rPr lang="de-CH" b="1" i="1" smtClean="0">
                        <a:latin typeface="Cambria Math" panose="02040503050406030204" pitchFamily="18" charset="0"/>
                        <a:ea typeface="Cambria Math" panose="02040503050406030204" pitchFamily="18" charset="0"/>
                      </a:rPr>
                      <m:t>≤</m:t>
                    </m:r>
                    <m:r>
                      <a:rPr lang="de-CH" b="1" i="1" smtClean="0">
                        <a:latin typeface="Cambria Math" panose="02040503050406030204" pitchFamily="18" charset="0"/>
                        <a:ea typeface="Cambria Math" panose="02040503050406030204" pitchFamily="18" charset="0"/>
                      </a:rPr>
                      <m:t>𝑷</m:t>
                    </m:r>
                    <m:r>
                      <a:rPr lang="de-CH" b="1" i="1" smtClean="0">
                        <a:latin typeface="Cambria Math" panose="02040503050406030204" pitchFamily="18" charset="0"/>
                        <a:ea typeface="Cambria Math" panose="02040503050406030204" pitchFamily="18" charset="0"/>
                      </a:rPr>
                      <m:t>(</m:t>
                    </m:r>
                    <m:r>
                      <a:rPr lang="de-CH" b="1" i="1" smtClean="0">
                        <a:latin typeface="Cambria Math" panose="02040503050406030204" pitchFamily="18" charset="0"/>
                        <a:ea typeface="Cambria Math" panose="02040503050406030204" pitchFamily="18" charset="0"/>
                      </a:rPr>
                      <m:t>𝑨</m:t>
                    </m:r>
                    <m:r>
                      <a:rPr lang="de-CH" b="1" i="1" smtClean="0">
                        <a:latin typeface="Cambria Math" panose="02040503050406030204" pitchFamily="18" charset="0"/>
                        <a:ea typeface="Cambria Math" panose="02040503050406030204" pitchFamily="18" charset="0"/>
                      </a:rPr>
                      <m:t>)≤</m:t>
                    </m:r>
                    <m:r>
                      <a:rPr lang="de-CH" b="1" i="1" smtClean="0">
                        <a:latin typeface="Cambria Math" panose="02040503050406030204" pitchFamily="18" charset="0"/>
                        <a:ea typeface="Cambria Math" panose="02040503050406030204" pitchFamily="18" charset="0"/>
                      </a:rPr>
                      <m:t>𝟏</m:t>
                    </m:r>
                  </m:oMath>
                </a14:m>
                <a:endParaRPr lang="en-CH" b="1" dirty="0"/>
              </a:p>
              <a:p>
                <a:r>
                  <a:rPr lang="en-CH" dirty="0"/>
                  <a:t>	e.g probability of rain=0.25 means there is a 25% chance of rain.</a:t>
                </a:r>
              </a:p>
              <a:p>
                <a:endParaRPr lang="en-CH" dirty="0"/>
              </a:p>
              <a:p>
                <a:r>
                  <a:rPr lang="en-CH" dirty="0"/>
                  <a:t>2. Probability of all possible outcomes should sum to 1. e.g if 3 outcomes, A, B and C, then  </a:t>
                </a:r>
                <a14:m>
                  <m:oMath xmlns:m="http://schemas.openxmlformats.org/officeDocument/2006/math">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𝑨</m:t>
                        </m:r>
                      </m:e>
                    </m:d>
                    <m:r>
                      <a:rPr lang="de-CH" b="1" i="1" smtClean="0">
                        <a:latin typeface="Cambria Math" panose="02040503050406030204" pitchFamily="18" charset="0"/>
                      </a:rPr>
                      <m:t>+</m:t>
                    </m:r>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𝑩</m:t>
                        </m:r>
                      </m:e>
                    </m:d>
                    <m:r>
                      <a:rPr lang="de-CH" b="1" i="1" smtClean="0">
                        <a:latin typeface="Cambria Math" panose="02040503050406030204" pitchFamily="18" charset="0"/>
                      </a:rPr>
                      <m:t>+</m:t>
                    </m:r>
                    <m:r>
                      <a:rPr lang="de-CH" b="1" i="1" smtClean="0">
                        <a:latin typeface="Cambria Math" panose="02040503050406030204" pitchFamily="18" charset="0"/>
                      </a:rPr>
                      <m:t>𝑷</m:t>
                    </m:r>
                    <m:r>
                      <a:rPr lang="de-CH" b="1" i="1" smtClean="0">
                        <a:latin typeface="Cambria Math" panose="02040503050406030204" pitchFamily="18" charset="0"/>
                      </a:rPr>
                      <m:t>(</m:t>
                    </m:r>
                    <m:r>
                      <a:rPr lang="de-CH" b="1" i="1" smtClean="0">
                        <a:latin typeface="Cambria Math" panose="02040503050406030204" pitchFamily="18" charset="0"/>
                      </a:rPr>
                      <m:t>𝑪</m:t>
                    </m:r>
                    <m:r>
                      <a:rPr lang="de-CH" b="1" i="1" smtClean="0">
                        <a:latin typeface="Cambria Math" panose="02040503050406030204" pitchFamily="18" charset="0"/>
                      </a:rPr>
                      <m:t>)=</m:t>
                    </m:r>
                    <m:r>
                      <a:rPr lang="de-CH" b="1" i="1" smtClean="0">
                        <a:latin typeface="Cambria Math" panose="02040503050406030204" pitchFamily="18" charset="0"/>
                      </a:rPr>
                      <m:t>𝟏</m:t>
                    </m:r>
                  </m:oMath>
                </a14:m>
                <a:endParaRPr lang="de-CH" b="1" dirty="0"/>
              </a:p>
              <a:p>
                <a:r>
                  <a:rPr lang="en-CH" dirty="0"/>
                  <a:t>	e.g P(rain)=0.25 then P(no rain) must be 0.75 </a:t>
                </a:r>
              </a:p>
              <a:p>
                <a:r>
                  <a:rPr lang="en-CH" dirty="0"/>
                  <a:t>	</a:t>
                </a:r>
              </a:p>
              <a:p>
                <a:r>
                  <a:rPr lang="en-CH" dirty="0"/>
                  <a:t>3. If A and B are </a:t>
                </a:r>
                <a:r>
                  <a:rPr lang="en-CH" b="1" dirty="0"/>
                  <a:t>disjoint</a:t>
                </a:r>
                <a:r>
                  <a:rPr lang="en-CH" dirty="0"/>
                  <a:t> (i.e only A or B can happen but not both at the same time), then  </a:t>
                </a:r>
                <a14:m>
                  <m:oMath xmlns:m="http://schemas.openxmlformats.org/officeDocument/2006/math">
                    <m:r>
                      <a:rPr lang="de-CH" b="1" i="0" smtClean="0">
                        <a:latin typeface="Cambria Math" panose="02040503050406030204" pitchFamily="18" charset="0"/>
                      </a:rPr>
                      <m:t>𝐏</m:t>
                    </m:r>
                    <m:d>
                      <m:dPr>
                        <m:ctrlPr>
                          <a:rPr lang="de-CH" b="1" i="1" smtClean="0">
                            <a:latin typeface="Cambria Math" panose="02040503050406030204" pitchFamily="18" charset="0"/>
                          </a:rPr>
                        </m:ctrlPr>
                      </m:dPr>
                      <m:e>
                        <m:r>
                          <a:rPr lang="de-CH" b="1" i="0" smtClean="0">
                            <a:latin typeface="Cambria Math" panose="02040503050406030204" pitchFamily="18" charset="0"/>
                          </a:rPr>
                          <m:t>𝐀</m:t>
                        </m:r>
                        <m:r>
                          <a:rPr lang="de-CH" b="1" i="0" smtClean="0">
                            <a:latin typeface="Cambria Math" panose="02040503050406030204" pitchFamily="18" charset="0"/>
                          </a:rPr>
                          <m:t> </m:t>
                        </m:r>
                        <m:r>
                          <a:rPr lang="de-CH" b="1" i="0" smtClean="0">
                            <a:latin typeface="Cambria Math" panose="02040503050406030204" pitchFamily="18" charset="0"/>
                          </a:rPr>
                          <m:t>𝐨𝐫</m:t>
                        </m:r>
                        <m:r>
                          <a:rPr lang="de-CH" b="1" i="0" smtClean="0">
                            <a:latin typeface="Cambria Math" panose="02040503050406030204" pitchFamily="18" charset="0"/>
                          </a:rPr>
                          <m:t> </m:t>
                        </m:r>
                        <m:r>
                          <a:rPr lang="de-CH" b="1" i="0" smtClean="0">
                            <a:latin typeface="Cambria Math" panose="02040503050406030204" pitchFamily="18" charset="0"/>
                          </a:rPr>
                          <m:t>𝐁</m:t>
                        </m:r>
                      </m:e>
                    </m:d>
                    <m:r>
                      <a:rPr lang="de-CH" b="1" i="0" smtClean="0">
                        <a:latin typeface="Cambria Math" panose="02040503050406030204" pitchFamily="18" charset="0"/>
                      </a:rPr>
                      <m:t>=</m:t>
                    </m:r>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𝑨</m:t>
                        </m:r>
                      </m:e>
                    </m:d>
                    <m:r>
                      <a:rPr lang="de-CH" b="1" i="1" smtClean="0">
                        <a:latin typeface="Cambria Math" panose="02040503050406030204" pitchFamily="18" charset="0"/>
                      </a:rPr>
                      <m:t>+</m:t>
                    </m:r>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𝑩</m:t>
                        </m:r>
                      </m:e>
                    </m:d>
                  </m:oMath>
                </a14:m>
                <a:endParaRPr lang="en-CH" b="1" dirty="0"/>
              </a:p>
              <a:p>
                <a:r>
                  <a:rPr lang="en-CH" dirty="0"/>
                  <a:t>	e.g. P(rain)=0.25 and P(snow)=0.1 then P(it raining or snowing)=0.25+0.1</a:t>
                </a:r>
              </a:p>
              <a:p>
                <a:endParaRPr lang="en-CH" dirty="0"/>
              </a:p>
              <a:p>
                <a:r>
                  <a:rPr lang="en-CH" dirty="0"/>
                  <a:t>4. If A and B are </a:t>
                </a:r>
                <a:r>
                  <a:rPr lang="en-CH" b="1" dirty="0"/>
                  <a:t>independ</a:t>
                </a:r>
                <a:r>
                  <a:rPr lang="en-GB" b="1" dirty="0"/>
                  <a:t>e</a:t>
                </a:r>
                <a:r>
                  <a:rPr lang="en-CH" b="1" dirty="0"/>
                  <a:t>nt</a:t>
                </a:r>
                <a:r>
                  <a:rPr lang="en-CH" dirty="0"/>
                  <a:t> (i.e. one does not depend on the other) then the probability of them both occuring, also called the joint probability, </a:t>
                </a:r>
                <a:r>
                  <a:rPr lang="en-CH" b="1" dirty="0"/>
                  <a:t>is </a:t>
                </a:r>
                <a14:m>
                  <m:oMath xmlns:m="http://schemas.openxmlformats.org/officeDocument/2006/math">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𝑨</m:t>
                        </m:r>
                        <m:r>
                          <a:rPr lang="de-CH" b="1" i="1" smtClean="0">
                            <a:latin typeface="Cambria Math" panose="02040503050406030204" pitchFamily="18" charset="0"/>
                          </a:rPr>
                          <m:t> </m:t>
                        </m:r>
                        <m:r>
                          <a:rPr lang="de-CH" b="1" i="1" smtClean="0">
                            <a:latin typeface="Cambria Math" panose="02040503050406030204" pitchFamily="18" charset="0"/>
                          </a:rPr>
                          <m:t>𝒂𝒏𝒅</m:t>
                        </m:r>
                        <m:r>
                          <a:rPr lang="de-CH" b="1" i="1" smtClean="0">
                            <a:latin typeface="Cambria Math" panose="02040503050406030204" pitchFamily="18" charset="0"/>
                          </a:rPr>
                          <m:t> </m:t>
                        </m:r>
                        <m:r>
                          <a:rPr lang="de-CH" b="1" i="1" smtClean="0">
                            <a:latin typeface="Cambria Math" panose="02040503050406030204" pitchFamily="18" charset="0"/>
                          </a:rPr>
                          <m:t>𝑩</m:t>
                        </m:r>
                      </m:e>
                    </m:d>
                    <m:r>
                      <a:rPr lang="de-CH" b="1" i="1" smtClean="0">
                        <a:latin typeface="Cambria Math" panose="02040503050406030204" pitchFamily="18" charset="0"/>
                      </a:rPr>
                      <m:t>=</m:t>
                    </m:r>
                    <m:r>
                      <a:rPr lang="de-CH" b="1" i="1" smtClean="0">
                        <a:latin typeface="Cambria Math" panose="02040503050406030204" pitchFamily="18" charset="0"/>
                      </a:rPr>
                      <m:t>𝑷</m:t>
                    </m:r>
                    <m:d>
                      <m:dPr>
                        <m:ctrlPr>
                          <a:rPr lang="de-CH" b="1" i="1" smtClean="0">
                            <a:latin typeface="Cambria Math" panose="02040503050406030204" pitchFamily="18" charset="0"/>
                          </a:rPr>
                        </m:ctrlPr>
                      </m:dPr>
                      <m:e>
                        <m:r>
                          <a:rPr lang="de-CH" b="1" i="1" smtClean="0">
                            <a:latin typeface="Cambria Math" panose="02040503050406030204" pitchFamily="18" charset="0"/>
                          </a:rPr>
                          <m:t>𝑨</m:t>
                        </m:r>
                      </m:e>
                    </m:d>
                    <m:r>
                      <a:rPr lang="de-CH" b="1" i="1" smtClean="0">
                        <a:latin typeface="Cambria Math" panose="02040503050406030204" pitchFamily="18" charset="0"/>
                      </a:rPr>
                      <m:t>∗</m:t>
                    </m:r>
                    <m:r>
                      <a:rPr lang="de-CH" b="1" i="1" smtClean="0">
                        <a:latin typeface="Cambria Math" panose="02040503050406030204" pitchFamily="18" charset="0"/>
                      </a:rPr>
                      <m:t>𝑷</m:t>
                    </m:r>
                    <m:r>
                      <a:rPr lang="de-CH" b="1" i="1" smtClean="0">
                        <a:latin typeface="Cambria Math" panose="02040503050406030204" pitchFamily="18" charset="0"/>
                      </a:rPr>
                      <m:t>(</m:t>
                    </m:r>
                    <m:r>
                      <a:rPr lang="de-CH" b="1" i="1" smtClean="0">
                        <a:latin typeface="Cambria Math" panose="02040503050406030204" pitchFamily="18" charset="0"/>
                      </a:rPr>
                      <m:t>𝑩</m:t>
                    </m:r>
                    <m:r>
                      <a:rPr lang="de-CH" b="1" i="1" smtClean="0">
                        <a:latin typeface="Cambria Math" panose="02040503050406030204" pitchFamily="18" charset="0"/>
                      </a:rPr>
                      <m:t>)</m:t>
                    </m:r>
                  </m:oMath>
                </a14:m>
                <a:endParaRPr lang="en-CH" b="1" dirty="0"/>
              </a:p>
              <a:p>
                <a:r>
                  <a:rPr lang="en-CH" dirty="0"/>
                  <a:t>	e.g P(rain)=0.25, P(my favourite song playing on the radio)=0.1 then the probability of my favourite probability playing on the radio when it is raining = 0.25*0.01</a:t>
                </a:r>
              </a:p>
              <a:p>
                <a:endParaRPr lang="en-CH" dirty="0"/>
              </a:p>
              <a:p>
                <a:r>
                  <a:rPr lang="en-CH" dirty="0"/>
                  <a:t>5. If event </a:t>
                </a:r>
                <a:r>
                  <a:rPr lang="en-CH" b="1" dirty="0"/>
                  <a:t>A includes event B</a:t>
                </a:r>
                <a:r>
                  <a:rPr lang="en-CH" dirty="0"/>
                  <a:t>, then </a:t>
                </a:r>
                <a14:m>
                  <m:oMath xmlns:m="http://schemas.openxmlformats.org/officeDocument/2006/math">
                    <m:r>
                      <a:rPr lang="de-CH" b="1" i="1" smtClean="0">
                        <a:latin typeface="Cambria Math" panose="02040503050406030204" pitchFamily="18" charset="0"/>
                      </a:rPr>
                      <m:t>𝑷</m:t>
                    </m:r>
                    <m:r>
                      <a:rPr lang="de-CH" b="1" i="1" smtClean="0">
                        <a:latin typeface="Cambria Math" panose="02040503050406030204" pitchFamily="18" charset="0"/>
                      </a:rPr>
                      <m:t>(</m:t>
                    </m:r>
                    <m:r>
                      <a:rPr lang="de-CH" b="1" i="1" smtClean="0">
                        <a:latin typeface="Cambria Math" panose="02040503050406030204" pitchFamily="18" charset="0"/>
                      </a:rPr>
                      <m:t>𝑨</m:t>
                    </m:r>
                    <m:r>
                      <a:rPr lang="de-CH" b="1" i="1" smtClean="0">
                        <a:latin typeface="Cambria Math" panose="02040503050406030204" pitchFamily="18" charset="0"/>
                      </a:rPr>
                      <m:t>)≥</m:t>
                    </m:r>
                    <m:r>
                      <a:rPr lang="de-CH" b="1" i="1" smtClean="0">
                        <a:latin typeface="Cambria Math" panose="02040503050406030204" pitchFamily="18" charset="0"/>
                        <a:ea typeface="Cambria Math" panose="02040503050406030204" pitchFamily="18" charset="0"/>
                      </a:rPr>
                      <m:t>𝑷</m:t>
                    </m:r>
                    <m:r>
                      <a:rPr lang="de-CH" b="1" i="1" smtClean="0">
                        <a:latin typeface="Cambria Math" panose="02040503050406030204" pitchFamily="18" charset="0"/>
                        <a:ea typeface="Cambria Math" panose="02040503050406030204" pitchFamily="18" charset="0"/>
                      </a:rPr>
                      <m:t>(</m:t>
                    </m:r>
                    <m:r>
                      <a:rPr lang="de-CH" b="1" i="1" smtClean="0">
                        <a:latin typeface="Cambria Math" panose="02040503050406030204" pitchFamily="18" charset="0"/>
                        <a:ea typeface="Cambria Math" panose="02040503050406030204" pitchFamily="18" charset="0"/>
                      </a:rPr>
                      <m:t>𝑩</m:t>
                    </m:r>
                    <m:r>
                      <a:rPr lang="de-CH" b="1" i="1" smtClean="0">
                        <a:latin typeface="Cambria Math" panose="02040503050406030204" pitchFamily="18" charset="0"/>
                        <a:ea typeface="Cambria Math" panose="02040503050406030204" pitchFamily="18" charset="0"/>
                      </a:rPr>
                      <m:t>)</m:t>
                    </m:r>
                  </m:oMath>
                </a14:m>
                <a:r>
                  <a:rPr lang="en-CH" b="1" dirty="0"/>
                  <a:t> </a:t>
                </a:r>
              </a:p>
              <a:p>
                <a:r>
                  <a:rPr lang="en-CH" dirty="0"/>
                  <a:t>	e.g </a:t>
                </a:r>
                <a:r>
                  <a:rPr lang="de-CH" dirty="0" err="1"/>
                  <a:t>if</a:t>
                </a:r>
                <a:r>
                  <a:rPr lang="de-CH" dirty="0"/>
                  <a:t> </a:t>
                </a:r>
                <a:r>
                  <a:rPr lang="de-CH" dirty="0" err="1"/>
                  <a:t>it</a:t>
                </a:r>
                <a:r>
                  <a:rPr lang="de-CH" dirty="0"/>
                  <a:t> </a:t>
                </a:r>
                <a:r>
                  <a:rPr lang="de-CH" dirty="0" err="1"/>
                  <a:t>is</a:t>
                </a:r>
                <a:r>
                  <a:rPr lang="de-CH" dirty="0"/>
                  <a:t> </a:t>
                </a:r>
                <a:r>
                  <a:rPr lang="de-CH" dirty="0" err="1"/>
                  <a:t>raining</a:t>
                </a:r>
                <a:r>
                  <a:rPr lang="de-CH" dirty="0"/>
                  <a:t> </a:t>
                </a:r>
                <a:r>
                  <a:rPr lang="de-CH" dirty="0" err="1"/>
                  <a:t>then</a:t>
                </a:r>
                <a:r>
                  <a:rPr lang="de-CH" dirty="0"/>
                  <a:t> i </a:t>
                </a:r>
                <a:r>
                  <a:rPr lang="de-CH" dirty="0" err="1"/>
                  <a:t>may</a:t>
                </a:r>
                <a:r>
                  <a:rPr lang="de-CH" dirty="0"/>
                  <a:t> </a:t>
                </a:r>
                <a:r>
                  <a:rPr lang="de-CH" dirty="0" err="1"/>
                  <a:t>get</a:t>
                </a:r>
                <a:r>
                  <a:rPr lang="de-CH" dirty="0"/>
                  <a:t> </a:t>
                </a:r>
                <a:r>
                  <a:rPr lang="de-CH" dirty="0" err="1"/>
                  <a:t>wet</a:t>
                </a:r>
                <a:r>
                  <a:rPr lang="de-CH" dirty="0"/>
                  <a:t> on </a:t>
                </a:r>
                <a:r>
                  <a:rPr lang="de-CH" dirty="0" err="1"/>
                  <a:t>the</a:t>
                </a:r>
                <a:r>
                  <a:rPr lang="de-CH" dirty="0"/>
                  <a:t> </a:t>
                </a:r>
                <a:r>
                  <a:rPr lang="de-CH" dirty="0" err="1"/>
                  <a:t>way</a:t>
                </a:r>
                <a:r>
                  <a:rPr lang="de-CH" dirty="0"/>
                  <a:t> </a:t>
                </a:r>
                <a:r>
                  <a:rPr lang="de-CH" dirty="0" err="1"/>
                  <a:t>home</a:t>
                </a:r>
                <a:r>
                  <a:rPr lang="de-CH" dirty="0"/>
                  <a:t>, </a:t>
                </a:r>
                <a:r>
                  <a:rPr lang="de-CH" dirty="0" err="1"/>
                  <a:t>or</a:t>
                </a:r>
                <a:r>
                  <a:rPr lang="de-CH" dirty="0"/>
                  <a:t> </a:t>
                </a:r>
                <a:r>
                  <a:rPr lang="de-CH" dirty="0" err="1"/>
                  <a:t>if</a:t>
                </a:r>
                <a:r>
                  <a:rPr lang="de-CH" dirty="0"/>
                  <a:t> i </a:t>
                </a:r>
                <a:r>
                  <a:rPr lang="de-CH" dirty="0" err="1"/>
                  <a:t>have</a:t>
                </a:r>
                <a:r>
                  <a:rPr lang="de-CH" dirty="0"/>
                  <a:t> an </a:t>
                </a:r>
                <a:r>
                  <a:rPr lang="de-CH" dirty="0" err="1"/>
                  <a:t>umbrella</a:t>
                </a:r>
                <a:r>
                  <a:rPr lang="de-CH" dirty="0"/>
                  <a:t> </a:t>
                </a:r>
                <a:r>
                  <a:rPr lang="de-CH" dirty="0" err="1"/>
                  <a:t>and</a:t>
                </a:r>
                <a:r>
                  <a:rPr lang="de-CH" dirty="0"/>
                  <a:t> </a:t>
                </a:r>
                <a:r>
                  <a:rPr lang="de-CH" dirty="0" err="1"/>
                  <a:t>then</a:t>
                </a:r>
                <a:r>
                  <a:rPr lang="de-CH" dirty="0"/>
                  <a:t> not </a:t>
                </a:r>
                <a:r>
                  <a:rPr lang="de-CH" dirty="0" err="1"/>
                  <a:t>get</a:t>
                </a:r>
                <a:r>
                  <a:rPr lang="de-CH" dirty="0"/>
                  <a:t> </a:t>
                </a:r>
                <a:r>
                  <a:rPr lang="de-CH" dirty="0" err="1"/>
                  <a:t>wet</a:t>
                </a:r>
                <a:r>
                  <a:rPr lang="de-CH" dirty="0"/>
                  <a:t>. This </a:t>
                </a:r>
                <a:r>
                  <a:rPr lang="de-CH" dirty="0" err="1"/>
                  <a:t>means</a:t>
                </a:r>
                <a:r>
                  <a:rPr lang="de-CH" dirty="0"/>
                  <a:t> </a:t>
                </a:r>
                <a:r>
                  <a:rPr lang="de-CH" dirty="0" err="1"/>
                  <a:t>that</a:t>
                </a:r>
                <a:r>
                  <a:rPr lang="de-CH" dirty="0"/>
                  <a:t> </a:t>
                </a:r>
                <a14:m>
                  <m:oMath xmlns:m="http://schemas.openxmlformats.org/officeDocument/2006/math">
                    <m:r>
                      <a:rPr lang="de-CH" b="0" i="1" smtClean="0">
                        <a:latin typeface="Cambria Math" panose="02040503050406030204" pitchFamily="18" charset="0"/>
                      </a:rPr>
                      <m:t>𝑃</m:t>
                    </m:r>
                    <m:r>
                      <a:rPr lang="de-CH" b="0" i="1" smtClean="0">
                        <a:latin typeface="Cambria Math" panose="02040503050406030204" pitchFamily="18" charset="0"/>
                      </a:rPr>
                      <m:t>(</m:t>
                    </m:r>
                    <m:r>
                      <a:rPr lang="de-CH" b="0" i="1" smtClean="0">
                        <a:latin typeface="Cambria Math" panose="02040503050406030204" pitchFamily="18" charset="0"/>
                      </a:rPr>
                      <m:t>𝑟𝑎𝑖𝑛</m:t>
                    </m:r>
                    <m:r>
                      <a:rPr lang="de-CH" b="0" i="1" smtClean="0">
                        <a:latin typeface="Cambria Math" panose="02040503050406030204" pitchFamily="18" charset="0"/>
                      </a:rPr>
                      <m:t>)≥</m:t>
                    </m:r>
                    <m:r>
                      <a:rPr lang="de-CH" b="0" i="1" smtClean="0">
                        <a:latin typeface="Cambria Math" panose="02040503050406030204" pitchFamily="18" charset="0"/>
                        <a:ea typeface="Cambria Math" panose="02040503050406030204" pitchFamily="18" charset="0"/>
                      </a:rPr>
                      <m:t>𝑃</m:t>
                    </m:r>
                    <m:r>
                      <a:rPr lang="de-CH" b="0" i="1" smtClean="0">
                        <a:latin typeface="Cambria Math" panose="02040503050406030204" pitchFamily="18" charset="0"/>
                        <a:ea typeface="Cambria Math" panose="02040503050406030204" pitchFamily="18" charset="0"/>
                      </a:rPr>
                      <m:t>(</m:t>
                    </m:r>
                    <m:r>
                      <a:rPr lang="de-CH" b="0" i="1" smtClean="0">
                        <a:latin typeface="Cambria Math" panose="02040503050406030204" pitchFamily="18" charset="0"/>
                        <a:ea typeface="Cambria Math" panose="02040503050406030204" pitchFamily="18" charset="0"/>
                      </a:rPr>
                      <m:t>𝑚𝑒</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𝑔𝑒𝑡𝑡𝑖𝑛𝑔</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𝑤𝑒𝑡</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𝑜𝑛</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𝑚𝑦</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𝑤𝑎𝑦</m:t>
                    </m:r>
                    <m:r>
                      <a:rPr lang="de-CH" b="0" i="1" smtClean="0">
                        <a:latin typeface="Cambria Math" panose="02040503050406030204" pitchFamily="18" charset="0"/>
                        <a:ea typeface="Cambria Math" panose="02040503050406030204" pitchFamily="18" charset="0"/>
                      </a:rPr>
                      <m:t> </m:t>
                    </m:r>
                    <m:r>
                      <a:rPr lang="de-CH" b="0" i="1" smtClean="0">
                        <a:latin typeface="Cambria Math" panose="02040503050406030204" pitchFamily="18" charset="0"/>
                        <a:ea typeface="Cambria Math" panose="02040503050406030204" pitchFamily="18" charset="0"/>
                      </a:rPr>
                      <m:t>h𝑜𝑚𝑒</m:t>
                    </m:r>
                    <m:r>
                      <a:rPr lang="de-CH" b="0" i="1" smtClean="0">
                        <a:latin typeface="Cambria Math" panose="02040503050406030204" pitchFamily="18" charset="0"/>
                        <a:ea typeface="Cambria Math" panose="02040503050406030204" pitchFamily="18" charset="0"/>
                      </a:rPr>
                      <m:t>)</m:t>
                    </m:r>
                  </m:oMath>
                </a14:m>
                <a:r>
                  <a:rPr lang="en-CH" dirty="0"/>
                  <a:t> must be true</a:t>
                </a:r>
              </a:p>
            </p:txBody>
          </p:sp>
        </mc:Choice>
        <mc:Fallback xmlns="">
          <p:sp>
            <p:nvSpPr>
              <p:cNvPr id="5" name="TextBox 4">
                <a:extLst>
                  <a:ext uri="{FF2B5EF4-FFF2-40B4-BE49-F238E27FC236}">
                    <a16:creationId xmlns:a16="http://schemas.microsoft.com/office/drawing/2014/main" id="{C8CC70E4-6487-8645-B7BE-BF94EB68F136}"/>
                  </a:ext>
                </a:extLst>
              </p:cNvPr>
              <p:cNvSpPr txBox="1">
                <a:spLocks noRot="1" noChangeAspect="1" noMove="1" noResize="1" noEditPoints="1" noAdjustHandles="1" noChangeArrowheads="1" noChangeShapeType="1" noTextEdit="1"/>
              </p:cNvSpPr>
              <p:nvPr/>
            </p:nvSpPr>
            <p:spPr>
              <a:xfrm>
                <a:off x="986972" y="1132114"/>
                <a:ext cx="10827657" cy="5355312"/>
              </a:xfrm>
              <a:prstGeom prst="rect">
                <a:avLst/>
              </a:prstGeom>
              <a:blipFill>
                <a:blip r:embed="rId2"/>
                <a:stretch>
                  <a:fillRect l="-469" t="-473" r="-703" b="-946"/>
                </a:stretch>
              </a:blipFill>
            </p:spPr>
            <p:txBody>
              <a:bodyPr/>
              <a:lstStyle/>
              <a:p>
                <a:r>
                  <a:rPr lang="en-CH">
                    <a:noFill/>
                  </a:rPr>
                  <a:t> </a:t>
                </a:r>
              </a:p>
            </p:txBody>
          </p:sp>
        </mc:Fallback>
      </mc:AlternateContent>
    </p:spTree>
    <p:extLst>
      <p:ext uri="{BB962C8B-B14F-4D97-AF65-F5344CB8AC3E}">
        <p14:creationId xmlns:p14="http://schemas.microsoft.com/office/powerpoint/2010/main" val="280845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B88A94-18B5-E84E-99D5-4BBD13B5CA8E}"/>
              </a:ext>
            </a:extLst>
          </p:cNvPr>
          <p:cNvPicPr>
            <a:picLocks noChangeAspect="1"/>
          </p:cNvPicPr>
          <p:nvPr/>
        </p:nvPicPr>
        <p:blipFill>
          <a:blip r:embed="rId2"/>
          <a:stretch>
            <a:fillRect/>
          </a:stretch>
        </p:blipFill>
        <p:spPr>
          <a:xfrm>
            <a:off x="1322172" y="1792760"/>
            <a:ext cx="9008076" cy="4731608"/>
          </a:xfrm>
          <a:prstGeom prst="rect">
            <a:avLst/>
          </a:prstGeom>
        </p:spPr>
      </p:pic>
      <p:sp>
        <p:nvSpPr>
          <p:cNvPr id="5" name="TextBox 4">
            <a:extLst>
              <a:ext uri="{FF2B5EF4-FFF2-40B4-BE49-F238E27FC236}">
                <a16:creationId xmlns:a16="http://schemas.microsoft.com/office/drawing/2014/main" id="{68B2818A-0CC5-B943-A48D-9974943A50D0}"/>
              </a:ext>
            </a:extLst>
          </p:cNvPr>
          <p:cNvSpPr txBox="1"/>
          <p:nvPr/>
        </p:nvSpPr>
        <p:spPr>
          <a:xfrm>
            <a:off x="2397521" y="989741"/>
            <a:ext cx="3255507" cy="369332"/>
          </a:xfrm>
          <a:prstGeom prst="rect">
            <a:avLst/>
          </a:prstGeom>
          <a:noFill/>
        </p:spPr>
        <p:txBody>
          <a:bodyPr wrap="none" rtlCol="0">
            <a:spAutoFit/>
          </a:bodyPr>
          <a:lstStyle/>
          <a:p>
            <a:r>
              <a:rPr lang="en-CH" dirty="0"/>
              <a:t>PDF: probability density function</a:t>
            </a:r>
          </a:p>
        </p:txBody>
      </p:sp>
      <p:sp>
        <p:nvSpPr>
          <p:cNvPr id="6" name="TextBox 5">
            <a:extLst>
              <a:ext uri="{FF2B5EF4-FFF2-40B4-BE49-F238E27FC236}">
                <a16:creationId xmlns:a16="http://schemas.microsoft.com/office/drawing/2014/main" id="{12FA795E-EA6C-BC40-BABA-F7592F65D5E2}"/>
              </a:ext>
            </a:extLst>
          </p:cNvPr>
          <p:cNvSpPr txBox="1"/>
          <p:nvPr/>
        </p:nvSpPr>
        <p:spPr>
          <a:xfrm>
            <a:off x="6837715" y="989741"/>
            <a:ext cx="5130251" cy="646331"/>
          </a:xfrm>
          <a:prstGeom prst="rect">
            <a:avLst/>
          </a:prstGeom>
          <a:noFill/>
        </p:spPr>
        <p:txBody>
          <a:bodyPr wrap="none" rtlCol="0">
            <a:spAutoFit/>
          </a:bodyPr>
          <a:lstStyle/>
          <a:p>
            <a:r>
              <a:rPr lang="en-CH" dirty="0"/>
              <a:t>CDF: Cumulative distribution function</a:t>
            </a:r>
          </a:p>
          <a:p>
            <a:r>
              <a:rPr lang="en-CH" dirty="0"/>
              <a:t>(the integral of the area under the curver in the PDF)</a:t>
            </a:r>
          </a:p>
        </p:txBody>
      </p:sp>
      <p:sp>
        <p:nvSpPr>
          <p:cNvPr id="7" name="TextBox 6">
            <a:extLst>
              <a:ext uri="{FF2B5EF4-FFF2-40B4-BE49-F238E27FC236}">
                <a16:creationId xmlns:a16="http://schemas.microsoft.com/office/drawing/2014/main" id="{AE18DE9F-7BD0-384C-8C6E-0D3522387140}"/>
              </a:ext>
            </a:extLst>
          </p:cNvPr>
          <p:cNvSpPr txBox="1"/>
          <p:nvPr/>
        </p:nvSpPr>
        <p:spPr>
          <a:xfrm>
            <a:off x="986972" y="261258"/>
            <a:ext cx="4675447" cy="461665"/>
          </a:xfrm>
          <a:prstGeom prst="rect">
            <a:avLst/>
          </a:prstGeom>
          <a:noFill/>
        </p:spPr>
        <p:txBody>
          <a:bodyPr wrap="none" rtlCol="0">
            <a:spAutoFit/>
          </a:bodyPr>
          <a:lstStyle/>
          <a:p>
            <a:r>
              <a:rPr lang="en-CH" sz="2400" b="1" dirty="0"/>
              <a:t>Describing probability distributions</a:t>
            </a:r>
          </a:p>
        </p:txBody>
      </p:sp>
    </p:spTree>
    <p:extLst>
      <p:ext uri="{BB962C8B-B14F-4D97-AF65-F5344CB8AC3E}">
        <p14:creationId xmlns:p14="http://schemas.microsoft.com/office/powerpoint/2010/main" val="4075470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8B88A94-18B5-E84E-99D5-4BBD13B5CA8E}"/>
              </a:ext>
            </a:extLst>
          </p:cNvPr>
          <p:cNvPicPr>
            <a:picLocks noChangeAspect="1"/>
          </p:cNvPicPr>
          <p:nvPr/>
        </p:nvPicPr>
        <p:blipFill>
          <a:blip r:embed="rId2"/>
          <a:stretch>
            <a:fillRect/>
          </a:stretch>
        </p:blipFill>
        <p:spPr>
          <a:xfrm>
            <a:off x="1322172" y="1792760"/>
            <a:ext cx="9008076" cy="4731608"/>
          </a:xfrm>
          <a:prstGeom prst="rect">
            <a:avLst/>
          </a:prstGeom>
        </p:spPr>
      </p:pic>
      <p:sp>
        <p:nvSpPr>
          <p:cNvPr id="5" name="TextBox 4">
            <a:extLst>
              <a:ext uri="{FF2B5EF4-FFF2-40B4-BE49-F238E27FC236}">
                <a16:creationId xmlns:a16="http://schemas.microsoft.com/office/drawing/2014/main" id="{68B2818A-0CC5-B943-A48D-9974943A50D0}"/>
              </a:ext>
            </a:extLst>
          </p:cNvPr>
          <p:cNvSpPr txBox="1"/>
          <p:nvPr/>
        </p:nvSpPr>
        <p:spPr>
          <a:xfrm>
            <a:off x="2397521" y="989741"/>
            <a:ext cx="3255507" cy="369332"/>
          </a:xfrm>
          <a:prstGeom prst="rect">
            <a:avLst/>
          </a:prstGeom>
          <a:noFill/>
        </p:spPr>
        <p:txBody>
          <a:bodyPr wrap="none" rtlCol="0">
            <a:spAutoFit/>
          </a:bodyPr>
          <a:lstStyle/>
          <a:p>
            <a:r>
              <a:rPr lang="en-CH" dirty="0"/>
              <a:t>PDF: probability density function</a:t>
            </a:r>
          </a:p>
        </p:txBody>
      </p:sp>
      <p:sp>
        <p:nvSpPr>
          <p:cNvPr id="6" name="TextBox 5">
            <a:extLst>
              <a:ext uri="{FF2B5EF4-FFF2-40B4-BE49-F238E27FC236}">
                <a16:creationId xmlns:a16="http://schemas.microsoft.com/office/drawing/2014/main" id="{12FA795E-EA6C-BC40-BABA-F7592F65D5E2}"/>
              </a:ext>
            </a:extLst>
          </p:cNvPr>
          <p:cNvSpPr txBox="1"/>
          <p:nvPr/>
        </p:nvSpPr>
        <p:spPr>
          <a:xfrm>
            <a:off x="6837715" y="989741"/>
            <a:ext cx="3712363" cy="369332"/>
          </a:xfrm>
          <a:prstGeom prst="rect">
            <a:avLst/>
          </a:prstGeom>
          <a:noFill/>
        </p:spPr>
        <p:txBody>
          <a:bodyPr wrap="none" rtlCol="0">
            <a:spAutoFit/>
          </a:bodyPr>
          <a:lstStyle/>
          <a:p>
            <a:r>
              <a:rPr lang="en-CH" dirty="0"/>
              <a:t>CDF: Cumulative distribution function</a:t>
            </a:r>
          </a:p>
        </p:txBody>
      </p:sp>
      <p:sp>
        <p:nvSpPr>
          <p:cNvPr id="7" name="TextBox 6">
            <a:extLst>
              <a:ext uri="{FF2B5EF4-FFF2-40B4-BE49-F238E27FC236}">
                <a16:creationId xmlns:a16="http://schemas.microsoft.com/office/drawing/2014/main" id="{51F8EF15-FA5C-9948-A46C-BF69863395F4}"/>
              </a:ext>
            </a:extLst>
          </p:cNvPr>
          <p:cNvSpPr txBox="1"/>
          <p:nvPr/>
        </p:nvSpPr>
        <p:spPr>
          <a:xfrm>
            <a:off x="1198605" y="6339702"/>
            <a:ext cx="5258619" cy="369332"/>
          </a:xfrm>
          <a:prstGeom prst="rect">
            <a:avLst/>
          </a:prstGeom>
          <a:noFill/>
        </p:spPr>
        <p:txBody>
          <a:bodyPr wrap="none" rtlCol="0">
            <a:spAutoFit/>
          </a:bodyPr>
          <a:lstStyle/>
          <a:p>
            <a:r>
              <a:rPr lang="en-CH" dirty="0">
                <a:solidFill>
                  <a:srgbClr val="FF0000"/>
                </a:solidFill>
              </a:rPr>
              <a:t>What is probability of getting a value &lt;= 1 (grey area)?</a:t>
            </a:r>
          </a:p>
        </p:txBody>
      </p:sp>
      <p:cxnSp>
        <p:nvCxnSpPr>
          <p:cNvPr id="9" name="Straight Connector 8">
            <a:extLst>
              <a:ext uri="{FF2B5EF4-FFF2-40B4-BE49-F238E27FC236}">
                <a16:creationId xmlns:a16="http://schemas.microsoft.com/office/drawing/2014/main" id="{0319D9FB-9E10-F149-95F3-848A52B0A7B4}"/>
              </a:ext>
            </a:extLst>
          </p:cNvPr>
          <p:cNvCxnSpPr>
            <a:cxnSpLocks/>
          </p:cNvCxnSpPr>
          <p:nvPr/>
        </p:nvCxnSpPr>
        <p:spPr>
          <a:xfrm>
            <a:off x="8958649" y="1902941"/>
            <a:ext cx="0" cy="384295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2987846-FC2F-4248-9887-B4E0B0833EEC}"/>
              </a:ext>
            </a:extLst>
          </p:cNvPr>
          <p:cNvSpPr txBox="1"/>
          <p:nvPr/>
        </p:nvSpPr>
        <p:spPr>
          <a:xfrm>
            <a:off x="6837715" y="6339702"/>
            <a:ext cx="3317960" cy="369332"/>
          </a:xfrm>
          <a:prstGeom prst="rect">
            <a:avLst/>
          </a:prstGeom>
          <a:noFill/>
        </p:spPr>
        <p:txBody>
          <a:bodyPr wrap="none" rtlCol="0">
            <a:spAutoFit/>
          </a:bodyPr>
          <a:lstStyle/>
          <a:p>
            <a:r>
              <a:rPr lang="en-CH" dirty="0">
                <a:solidFill>
                  <a:srgbClr val="FF0000"/>
                </a:solidFill>
              </a:rPr>
              <a:t>R</a:t>
            </a:r>
            <a:r>
              <a:rPr lang="en-GB" dirty="0">
                <a:solidFill>
                  <a:srgbClr val="FF0000"/>
                </a:solidFill>
              </a:rPr>
              <a:t>e</a:t>
            </a:r>
            <a:r>
              <a:rPr lang="en-CH" dirty="0">
                <a:solidFill>
                  <a:srgbClr val="FF0000"/>
                </a:solidFill>
              </a:rPr>
              <a:t>ad off value of CDF at 1 (~0.84)</a:t>
            </a:r>
          </a:p>
        </p:txBody>
      </p:sp>
      <p:sp>
        <p:nvSpPr>
          <p:cNvPr id="2" name="Down Arrow 1">
            <a:extLst>
              <a:ext uri="{FF2B5EF4-FFF2-40B4-BE49-F238E27FC236}">
                <a16:creationId xmlns:a16="http://schemas.microsoft.com/office/drawing/2014/main" id="{707660E8-498D-B147-8993-BF1A9D7C59C5}"/>
              </a:ext>
            </a:extLst>
          </p:cNvPr>
          <p:cNvSpPr/>
          <p:nvPr/>
        </p:nvSpPr>
        <p:spPr>
          <a:xfrm rot="19790318">
            <a:off x="3566847" y="2248930"/>
            <a:ext cx="522133" cy="84094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extLst>
      <p:ext uri="{BB962C8B-B14F-4D97-AF65-F5344CB8AC3E}">
        <p14:creationId xmlns:p14="http://schemas.microsoft.com/office/powerpoint/2010/main" val="23875407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5103</TotalTime>
  <Words>2098</Words>
  <Application>Microsoft Macintosh PowerPoint</Application>
  <PresentationFormat>Widescreen</PresentationFormat>
  <Paragraphs>209</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Semple, Jennifer Isabel (IZB)</dc:creator>
  <cp:lastModifiedBy>Semple, Jennifer Isabel (IZB)</cp:lastModifiedBy>
  <cp:revision>75</cp:revision>
  <dcterms:created xsi:type="dcterms:W3CDTF">2020-03-25T16:42:51Z</dcterms:created>
  <dcterms:modified xsi:type="dcterms:W3CDTF">2020-04-01T09:11:54Z</dcterms:modified>
</cp:coreProperties>
</file>

<file path=docProps/thumbnail.jpeg>
</file>